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 id="2147483774" r:id="rId5"/>
  </p:sldMasterIdLst>
  <p:sldIdLst>
    <p:sldId id="256" r:id="rId6"/>
    <p:sldId id="277" r:id="rId7"/>
    <p:sldId id="276" r:id="rId8"/>
    <p:sldId id="275" r:id="rId9"/>
    <p:sldId id="274" r:id="rId10"/>
    <p:sldId id="273" r:id="rId11"/>
    <p:sldId id="272" r:id="rId12"/>
    <p:sldId id="271" r:id="rId13"/>
    <p:sldId id="285" r:id="rId14"/>
    <p:sldId id="269" r:id="rId15"/>
    <p:sldId id="268" r:id="rId16"/>
    <p:sldId id="267" r:id="rId17"/>
    <p:sldId id="266" r:id="rId18"/>
    <p:sldId id="265" r:id="rId19"/>
    <p:sldId id="264" r:id="rId20"/>
    <p:sldId id="258" r:id="rId21"/>
    <p:sldId id="259" r:id="rId22"/>
    <p:sldId id="262" r:id="rId23"/>
    <p:sldId id="260" r:id="rId24"/>
    <p:sldId id="261" r:id="rId25"/>
    <p:sldId id="282" r:id="rId26"/>
    <p:sldId id="283" r:id="rId27"/>
    <p:sldId id="284" r:id="rId28"/>
    <p:sldId id="286"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FB83C-22D1-43B6-98B2-2FB7104ED4CA}" v="1" dt="2022-11-08T16:41:07.548"/>
    <p1510:client id="{51E96605-C784-41CC-A07F-33FBE0DDD5E8}" v="16" dt="2022-11-08T04:14:13.991"/>
    <p1510:client id="{5EB2D547-3B10-466A-8961-0D3A42870F2F}" v="85" dt="2022-11-08T04:06:16.039"/>
    <p1510:client id="{6D0327C5-2451-4EED-AA04-324D4402A052}" v="2" dt="2022-11-08T17:06:59.628"/>
    <p1510:client id="{6E6853D8-CBB7-4B7F-9794-35DF9A38D38E}" v="24" dt="2022-11-08T07:12:50.422"/>
    <p1510:client id="{92624C68-FB8B-43DC-8A10-87BC51EE2458}" v="253" dt="2022-11-08T04:41:56.128"/>
    <p1510:client id="{9FDA2732-4968-4B08-AFCE-447A6BBB1A2F}" v="38" dt="2022-11-07T18:21:29.609"/>
    <p1510:client id="{AE77FC0B-121B-4665-9698-4AA0A2CD4258}" v="4" dt="2022-11-08T05:46:41.589"/>
    <p1510:client id="{B879ED13-8727-459C-917E-6DF0EAA2CB70}" v="64" dt="2022-11-07T23:47:53.928"/>
    <p1510:client id="{C3631C65-7133-492E-8E34-777DA6EF1475}" v="7" dt="2022-11-08T00:34:54.843"/>
    <p1510:client id="{C9D37C6A-FF1C-4CF1-B6A2-C1DBF7DB148C}" v="2" dt="2022-11-08T04:07:37.592"/>
    <p1510:client id="{CC3D3071-78AF-49B8-84E6-D34028D954CF}" v="4" dt="2022-11-08T04:08:40.750"/>
    <p1510:client id="{D04FAA1F-BAE8-4301-8CC5-C6A8CA6DC6BA}" v="13" dt="2022-11-08T14:45:31.702"/>
    <p1510:client id="{EF5312BF-6604-4E5E-856A-B67ED2C70997}" v="91" dt="2022-11-08T15:56:19.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weta Suhas Rane" userId="S::srane01@syr.edu::709508f4-befc-406a-83f9-b5cc93c7e17c" providerId="AD" clId="Web-{093FB83C-22D1-43B6-98B2-2FB7104ED4CA}"/>
    <pc:docChg chg="delSld">
      <pc:chgData name="Shweta Suhas Rane" userId="S::srane01@syr.edu::709508f4-befc-406a-83f9-b5cc93c7e17c" providerId="AD" clId="Web-{093FB83C-22D1-43B6-98B2-2FB7104ED4CA}" dt="2022-11-08T16:41:07.548" v="0"/>
      <pc:docMkLst>
        <pc:docMk/>
      </pc:docMkLst>
      <pc:sldChg chg="del">
        <pc:chgData name="Shweta Suhas Rane" userId="S::srane01@syr.edu::709508f4-befc-406a-83f9-b5cc93c7e17c" providerId="AD" clId="Web-{093FB83C-22D1-43B6-98B2-2FB7104ED4CA}" dt="2022-11-08T16:41:07.548" v="0"/>
        <pc:sldMkLst>
          <pc:docMk/>
          <pc:sldMk cId="2502388674" sldId="257"/>
        </pc:sldMkLst>
      </pc:sldChg>
    </pc:docChg>
  </pc:docChgLst>
  <pc:docChgLst>
    <pc:chgData name="Shweta Suhas Rane" userId="S::srane01@syr.edu::709508f4-befc-406a-83f9-b5cc93c7e17c" providerId="AD" clId="Web-{D04FAA1F-BAE8-4301-8CC5-C6A8CA6DC6BA}"/>
    <pc:docChg chg="modSld">
      <pc:chgData name="Shweta Suhas Rane" userId="S::srane01@syr.edu::709508f4-befc-406a-83f9-b5cc93c7e17c" providerId="AD" clId="Web-{D04FAA1F-BAE8-4301-8CC5-C6A8CA6DC6BA}" dt="2022-11-08T14:45:31.702" v="9" actId="1076"/>
      <pc:docMkLst>
        <pc:docMk/>
      </pc:docMkLst>
      <pc:sldChg chg="addSp modSp">
        <pc:chgData name="Shweta Suhas Rane" userId="S::srane01@syr.edu::709508f4-befc-406a-83f9-b5cc93c7e17c" providerId="AD" clId="Web-{D04FAA1F-BAE8-4301-8CC5-C6A8CA6DC6BA}" dt="2022-11-08T14:45:31.702" v="9" actId="1076"/>
        <pc:sldMkLst>
          <pc:docMk/>
          <pc:sldMk cId="1442275546" sldId="282"/>
        </pc:sldMkLst>
        <pc:spChg chg="add mod">
          <ac:chgData name="Shweta Suhas Rane" userId="S::srane01@syr.edu::709508f4-befc-406a-83f9-b5cc93c7e17c" providerId="AD" clId="Web-{D04FAA1F-BAE8-4301-8CC5-C6A8CA6DC6BA}" dt="2022-11-08T14:45:31.702" v="9" actId="1076"/>
          <ac:spMkLst>
            <pc:docMk/>
            <pc:sldMk cId="1442275546" sldId="282"/>
            <ac:spMk id="2" creationId="{F5290ECF-AD22-AC07-3E60-CF502B148DED}"/>
          </ac:spMkLst>
        </pc:spChg>
        <pc:spChg chg="mod">
          <ac:chgData name="Shweta Suhas Rane" userId="S::srane01@syr.edu::709508f4-befc-406a-83f9-b5cc93c7e17c" providerId="AD" clId="Web-{D04FAA1F-BAE8-4301-8CC5-C6A8CA6DC6BA}" dt="2022-11-08T14:44:55.294" v="2" actId="20577"/>
          <ac:spMkLst>
            <pc:docMk/>
            <pc:sldMk cId="1442275546" sldId="282"/>
            <ac:spMk id="15" creationId="{5777CA2C-E868-1D79-724C-52F9C03BC6A9}"/>
          </ac:spMkLst>
        </pc:spChg>
        <pc:picChg chg="mod">
          <ac:chgData name="Shweta Suhas Rane" userId="S::srane01@syr.edu::709508f4-befc-406a-83f9-b5cc93c7e17c" providerId="AD" clId="Web-{D04FAA1F-BAE8-4301-8CC5-C6A8CA6DC6BA}" dt="2022-11-08T14:44:48.857" v="1" actId="1076"/>
          <ac:picMkLst>
            <pc:docMk/>
            <pc:sldMk cId="1442275546" sldId="282"/>
            <ac:picMk id="5" creationId="{596968C3-9CCC-36FE-3410-3AFF9CA6DB9C}"/>
          </ac:picMkLst>
        </pc:picChg>
      </pc:sldChg>
    </pc:docChg>
  </pc:docChgLst>
  <pc:docChgLst>
    <pc:chgData name="Shweta Suhas Rane" userId="S::srane01@syr.edu::709508f4-befc-406a-83f9-b5cc93c7e17c" providerId="AD" clId="Web-{6D0327C5-2451-4EED-AA04-324D4402A052}"/>
    <pc:docChg chg="modSld">
      <pc:chgData name="Shweta Suhas Rane" userId="S::srane01@syr.edu::709508f4-befc-406a-83f9-b5cc93c7e17c" providerId="AD" clId="Web-{6D0327C5-2451-4EED-AA04-324D4402A052}" dt="2022-11-08T17:06:59.628" v="1" actId="1076"/>
      <pc:docMkLst>
        <pc:docMk/>
      </pc:docMkLst>
      <pc:sldChg chg="modSp">
        <pc:chgData name="Shweta Suhas Rane" userId="S::srane01@syr.edu::709508f4-befc-406a-83f9-b5cc93c7e17c" providerId="AD" clId="Web-{6D0327C5-2451-4EED-AA04-324D4402A052}" dt="2022-11-08T17:06:59.628" v="1" actId="1076"/>
        <pc:sldMkLst>
          <pc:docMk/>
          <pc:sldMk cId="1058653838" sldId="256"/>
        </pc:sldMkLst>
        <pc:spChg chg="mod">
          <ac:chgData name="Shweta Suhas Rane" userId="S::srane01@syr.edu::709508f4-befc-406a-83f9-b5cc93c7e17c" providerId="AD" clId="Web-{6D0327C5-2451-4EED-AA04-324D4402A052}" dt="2022-11-08T17:06:52.706" v="0" actId="1076"/>
          <ac:spMkLst>
            <pc:docMk/>
            <pc:sldMk cId="1058653838" sldId="256"/>
            <ac:spMk id="20" creationId="{62CF438C-60ED-FB52-BFE1-88892E050C73}"/>
          </ac:spMkLst>
        </pc:spChg>
        <pc:picChg chg="mod">
          <ac:chgData name="Shweta Suhas Rane" userId="S::srane01@syr.edu::709508f4-befc-406a-83f9-b5cc93c7e17c" providerId="AD" clId="Web-{6D0327C5-2451-4EED-AA04-324D4402A052}" dt="2022-11-08T17:06:59.628" v="1" actId="1076"/>
          <ac:picMkLst>
            <pc:docMk/>
            <pc:sldMk cId="1058653838" sldId="256"/>
            <ac:picMk id="7" creationId="{9E1445A4-3B01-E7F4-3E68-EC98E3CD6400}"/>
          </ac:picMkLst>
        </pc:picChg>
      </pc:sldChg>
    </pc:docChg>
  </pc:docChgLst>
  <pc:docChgLst>
    <pc:chgData name="Shweta Suhas Rane" userId="S::srane01@syr.edu::709508f4-befc-406a-83f9-b5cc93c7e17c" providerId="AD" clId="Web-{EF5312BF-6604-4E5E-856A-B67ED2C70997}"/>
    <pc:docChg chg="modSld">
      <pc:chgData name="Shweta Suhas Rane" userId="S::srane01@syr.edu::709508f4-befc-406a-83f9-b5cc93c7e17c" providerId="AD" clId="Web-{EF5312BF-6604-4E5E-856A-B67ED2C70997}" dt="2022-11-08T15:55:30.690" v="89" actId="20577"/>
      <pc:docMkLst>
        <pc:docMk/>
      </pc:docMkLst>
      <pc:sldChg chg="modSp">
        <pc:chgData name="Shweta Suhas Rane" userId="S::srane01@syr.edu::709508f4-befc-406a-83f9-b5cc93c7e17c" providerId="AD" clId="Web-{EF5312BF-6604-4E5E-856A-B67ED2C70997}" dt="2022-11-08T14:55:14.397" v="23" actId="1076"/>
        <pc:sldMkLst>
          <pc:docMk/>
          <pc:sldMk cId="1442275546" sldId="282"/>
        </pc:sldMkLst>
        <pc:spChg chg="mod">
          <ac:chgData name="Shweta Suhas Rane" userId="S::srane01@syr.edu::709508f4-befc-406a-83f9-b5cc93c7e17c" providerId="AD" clId="Web-{EF5312BF-6604-4E5E-856A-B67ED2C70997}" dt="2022-11-08T14:55:00.693" v="21" actId="1076"/>
          <ac:spMkLst>
            <pc:docMk/>
            <pc:sldMk cId="1442275546" sldId="282"/>
            <ac:spMk id="2" creationId="{F5290ECF-AD22-AC07-3E60-CF502B148DED}"/>
          </ac:spMkLst>
        </pc:spChg>
        <pc:spChg chg="mod">
          <ac:chgData name="Shweta Suhas Rane" userId="S::srane01@syr.edu::709508f4-befc-406a-83f9-b5cc93c7e17c" providerId="AD" clId="Web-{EF5312BF-6604-4E5E-856A-B67ED2C70997}" dt="2022-11-08T14:54:41.365" v="16" actId="20577"/>
          <ac:spMkLst>
            <pc:docMk/>
            <pc:sldMk cId="1442275546" sldId="282"/>
            <ac:spMk id="3" creationId="{7564140A-5CC3-B1E2-9583-DFB39AD3912E}"/>
          </ac:spMkLst>
        </pc:spChg>
        <pc:picChg chg="mod">
          <ac:chgData name="Shweta Suhas Rane" userId="S::srane01@syr.edu::709508f4-befc-406a-83f9-b5cc93c7e17c" providerId="AD" clId="Web-{EF5312BF-6604-4E5E-856A-B67ED2C70997}" dt="2022-11-08T14:55:14.397" v="23" actId="1076"/>
          <ac:picMkLst>
            <pc:docMk/>
            <pc:sldMk cId="1442275546" sldId="282"/>
            <ac:picMk id="5" creationId="{596968C3-9CCC-36FE-3410-3AFF9CA6DB9C}"/>
          </ac:picMkLst>
        </pc:picChg>
        <pc:picChg chg="mod">
          <ac:chgData name="Shweta Suhas Rane" userId="S::srane01@syr.edu::709508f4-befc-406a-83f9-b5cc93c7e17c" providerId="AD" clId="Web-{EF5312BF-6604-4E5E-856A-B67ED2C70997}" dt="2022-11-08T14:54:56.100" v="20" actId="1076"/>
          <ac:picMkLst>
            <pc:docMk/>
            <pc:sldMk cId="1442275546" sldId="282"/>
            <ac:picMk id="8" creationId="{B5BDA1AA-3DF0-C71D-FD10-67F4C861C0BC}"/>
          </ac:picMkLst>
        </pc:picChg>
      </pc:sldChg>
      <pc:sldChg chg="modSp">
        <pc:chgData name="Shweta Suhas Rane" userId="S::srane01@syr.edu::709508f4-befc-406a-83f9-b5cc93c7e17c" providerId="AD" clId="Web-{EF5312BF-6604-4E5E-856A-B67ED2C70997}" dt="2022-11-08T15:55:30.690" v="89" actId="20577"/>
        <pc:sldMkLst>
          <pc:docMk/>
          <pc:sldMk cId="619013376" sldId="283"/>
        </pc:sldMkLst>
        <pc:spChg chg="mod">
          <ac:chgData name="Shweta Suhas Rane" userId="S::srane01@syr.edu::709508f4-befc-406a-83f9-b5cc93c7e17c" providerId="AD" clId="Web-{EF5312BF-6604-4E5E-856A-B67ED2C70997}" dt="2022-11-08T15:55:30.690" v="89" actId="20577"/>
          <ac:spMkLst>
            <pc:docMk/>
            <pc:sldMk cId="619013376" sldId="283"/>
            <ac:spMk id="3" creationId="{7564140A-5CC3-B1E2-9583-DFB39AD3912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E83258-511E-4AF2-8B65-539252D24E6A}" type="doc">
      <dgm:prSet loTypeId="urn:microsoft.com/office/officeart/2018/2/layout/IconVerticalSolidList#1" loCatId="icon" qsTypeId="urn:microsoft.com/office/officeart/2005/8/quickstyle/simple1" qsCatId="simple" csTypeId="urn:microsoft.com/office/officeart/2005/8/colors/accent1_2" csCatId="accent1" phldr="1"/>
      <dgm:spPr/>
      <dgm:t>
        <a:bodyPr/>
        <a:lstStyle/>
        <a:p>
          <a:endParaRPr lang="en-US"/>
        </a:p>
      </dgm:t>
    </dgm:pt>
    <dgm:pt modelId="{A11FC59B-6292-4222-BEE0-23AE5BD974CC}">
      <dgm:prSet custT="1"/>
      <dgm:spPr/>
      <dgm:t>
        <a:bodyPr/>
        <a:lstStyle/>
        <a:p>
          <a:pPr>
            <a:lnSpc>
              <a:spcPct val="100000"/>
            </a:lnSpc>
          </a:pPr>
          <a:r>
            <a:rPr lang="en-IN" sz="1800" b="1">
              <a:highlight>
                <a:srgbClr val="FFFF00"/>
              </a:highlight>
            </a:rPr>
            <a:t>Planning Procurement Management: </a:t>
          </a:r>
          <a:r>
            <a:rPr lang="en-IN" sz="1800"/>
            <a:t>Involves determining what, when and how to procure. One must decide what to outsource and determine the type of contract and describe the work for potential sellers.</a:t>
          </a:r>
          <a:endParaRPr lang="en-US" sz="1800"/>
        </a:p>
      </dgm:t>
    </dgm:pt>
    <dgm:pt modelId="{F9139179-2553-4EA9-AAB7-5A9A8FF9055E}" type="parTrans" cxnId="{64D131B8-ECC9-402B-85C6-353B6BC10DFF}">
      <dgm:prSet/>
      <dgm:spPr/>
      <dgm:t>
        <a:bodyPr/>
        <a:lstStyle/>
        <a:p>
          <a:endParaRPr lang="en-US" sz="2000"/>
        </a:p>
      </dgm:t>
    </dgm:pt>
    <dgm:pt modelId="{70E7AAA3-08F8-4EEA-8299-F4C218A3125C}" type="sibTrans" cxnId="{64D131B8-ECC9-402B-85C6-353B6BC10DFF}">
      <dgm:prSet/>
      <dgm:spPr/>
      <dgm:t>
        <a:bodyPr/>
        <a:lstStyle/>
        <a:p>
          <a:endParaRPr lang="en-US" sz="2000"/>
        </a:p>
      </dgm:t>
    </dgm:pt>
    <dgm:pt modelId="{6B939885-8D10-40A2-90F4-44D93319A4DC}">
      <dgm:prSet custT="1"/>
      <dgm:spPr/>
      <dgm:t>
        <a:bodyPr/>
        <a:lstStyle/>
        <a:p>
          <a:pPr>
            <a:lnSpc>
              <a:spcPct val="100000"/>
            </a:lnSpc>
          </a:pPr>
          <a:r>
            <a:rPr lang="en-IN" sz="2000" b="1">
              <a:highlight>
                <a:srgbClr val="FFFF00"/>
              </a:highlight>
            </a:rPr>
            <a:t>Conducting procurements: </a:t>
          </a:r>
          <a:r>
            <a:rPr lang="en-IN" sz="2000"/>
            <a:t>Involves obtaining seller responses, selecting sellers and awarding contracts.</a:t>
          </a:r>
          <a:endParaRPr lang="en-US" sz="2000"/>
        </a:p>
      </dgm:t>
    </dgm:pt>
    <dgm:pt modelId="{74464D5B-05E5-4D91-8D9F-F1BAC2D51FCC}" type="parTrans" cxnId="{E9000E08-4F8D-4386-852F-373E4F33717E}">
      <dgm:prSet/>
      <dgm:spPr/>
      <dgm:t>
        <a:bodyPr/>
        <a:lstStyle/>
        <a:p>
          <a:endParaRPr lang="en-US" sz="2000"/>
        </a:p>
      </dgm:t>
    </dgm:pt>
    <dgm:pt modelId="{A6B4D26B-2084-432A-AD86-0C6AF9606003}" type="sibTrans" cxnId="{E9000E08-4F8D-4386-852F-373E4F33717E}">
      <dgm:prSet/>
      <dgm:spPr/>
      <dgm:t>
        <a:bodyPr/>
        <a:lstStyle/>
        <a:p>
          <a:endParaRPr lang="en-US" sz="2000"/>
        </a:p>
      </dgm:t>
    </dgm:pt>
    <dgm:pt modelId="{790A223A-63A7-49CF-ADB4-04526AB5D135}">
      <dgm:prSet custT="1"/>
      <dgm:spPr/>
      <dgm:t>
        <a:bodyPr/>
        <a:lstStyle/>
        <a:p>
          <a:pPr>
            <a:lnSpc>
              <a:spcPct val="100000"/>
            </a:lnSpc>
          </a:pPr>
          <a:r>
            <a:rPr lang="en-IN" sz="2000" b="1">
              <a:highlight>
                <a:srgbClr val="FFFF00"/>
              </a:highlight>
            </a:rPr>
            <a:t>Controlling procurements: </a:t>
          </a:r>
          <a:r>
            <a:rPr lang="en-IN" sz="2000"/>
            <a:t>Involves managing relationships with sellers, monitoring contract performance, making changes as appropriate, and closing out contracts.</a:t>
          </a:r>
          <a:endParaRPr lang="en-US" sz="2000"/>
        </a:p>
      </dgm:t>
    </dgm:pt>
    <dgm:pt modelId="{F690734A-25E6-4944-9D70-C7BC52EAE6EB}" type="parTrans" cxnId="{B7B5C1F0-E0E6-4E05-A6F7-821A3C8EE3FA}">
      <dgm:prSet/>
      <dgm:spPr/>
      <dgm:t>
        <a:bodyPr/>
        <a:lstStyle/>
        <a:p>
          <a:endParaRPr lang="en-US" sz="2000"/>
        </a:p>
      </dgm:t>
    </dgm:pt>
    <dgm:pt modelId="{3ABBD5A2-0BED-45F4-8452-1FB64F26D595}" type="sibTrans" cxnId="{B7B5C1F0-E0E6-4E05-A6F7-821A3C8EE3FA}">
      <dgm:prSet/>
      <dgm:spPr/>
      <dgm:t>
        <a:bodyPr/>
        <a:lstStyle/>
        <a:p>
          <a:endParaRPr lang="en-US" sz="2000"/>
        </a:p>
      </dgm:t>
    </dgm:pt>
    <dgm:pt modelId="{8B0DAE73-2231-4114-A4ED-9615F6C2A116}" type="pres">
      <dgm:prSet presAssocID="{2DE83258-511E-4AF2-8B65-539252D24E6A}" presName="root" presStyleCnt="0">
        <dgm:presLayoutVars>
          <dgm:dir/>
          <dgm:resizeHandles val="exact"/>
        </dgm:presLayoutVars>
      </dgm:prSet>
      <dgm:spPr/>
    </dgm:pt>
    <dgm:pt modelId="{46D1086D-77FF-4944-BE6F-D660E3BD25BF}" type="pres">
      <dgm:prSet presAssocID="{A11FC59B-6292-4222-BEE0-23AE5BD974CC}" presName="compNode" presStyleCnt="0"/>
      <dgm:spPr/>
    </dgm:pt>
    <dgm:pt modelId="{527FF913-1B7F-45F9-BE7C-223AC76BA9E6}" type="pres">
      <dgm:prSet presAssocID="{A11FC59B-6292-4222-BEE0-23AE5BD974CC}" presName="bgRect" presStyleLbl="bgShp" presStyleIdx="0" presStyleCnt="3"/>
      <dgm:spPr/>
    </dgm:pt>
    <dgm:pt modelId="{3D994704-6B21-4D5B-986F-A3649EDEBAF7}" type="pres">
      <dgm:prSet presAssocID="{A11FC59B-6292-4222-BEE0-23AE5BD974C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94B2F831-00E4-4BC1-B26C-6F20574838E5}" type="pres">
      <dgm:prSet presAssocID="{A11FC59B-6292-4222-BEE0-23AE5BD974CC}" presName="spaceRect" presStyleCnt="0"/>
      <dgm:spPr/>
    </dgm:pt>
    <dgm:pt modelId="{14A86302-1DAA-4585-ADAE-52FCCC6C182C}" type="pres">
      <dgm:prSet presAssocID="{A11FC59B-6292-4222-BEE0-23AE5BD974CC}" presName="parTx" presStyleLbl="revTx" presStyleIdx="0" presStyleCnt="3">
        <dgm:presLayoutVars>
          <dgm:chMax val="0"/>
          <dgm:chPref val="0"/>
        </dgm:presLayoutVars>
      </dgm:prSet>
      <dgm:spPr/>
    </dgm:pt>
    <dgm:pt modelId="{62230436-1B5F-480E-BE9B-4D4F2496A962}" type="pres">
      <dgm:prSet presAssocID="{70E7AAA3-08F8-4EEA-8299-F4C218A3125C}" presName="sibTrans" presStyleCnt="0"/>
      <dgm:spPr/>
    </dgm:pt>
    <dgm:pt modelId="{1C0C8A75-3CF4-47C9-B03F-7E6657770767}" type="pres">
      <dgm:prSet presAssocID="{6B939885-8D10-40A2-90F4-44D93319A4DC}" presName="compNode" presStyleCnt="0"/>
      <dgm:spPr/>
    </dgm:pt>
    <dgm:pt modelId="{C708668A-1531-4CC7-9DF7-581463F7C240}" type="pres">
      <dgm:prSet presAssocID="{6B939885-8D10-40A2-90F4-44D93319A4DC}" presName="bgRect" presStyleLbl="bgShp" presStyleIdx="1" presStyleCnt="3"/>
      <dgm:spPr/>
    </dgm:pt>
    <dgm:pt modelId="{C0E4B27E-F30B-4013-A6E4-A01EE530EA23}" type="pres">
      <dgm:prSet presAssocID="{6B939885-8D10-40A2-90F4-44D93319A4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gister"/>
        </a:ext>
      </dgm:extLst>
    </dgm:pt>
    <dgm:pt modelId="{CF2C1C8D-BD88-4C92-9880-06D96AD9E689}" type="pres">
      <dgm:prSet presAssocID="{6B939885-8D10-40A2-90F4-44D93319A4DC}" presName="spaceRect" presStyleCnt="0"/>
      <dgm:spPr/>
    </dgm:pt>
    <dgm:pt modelId="{71BE95AB-BAD3-495C-88FD-4586EEBBCE80}" type="pres">
      <dgm:prSet presAssocID="{6B939885-8D10-40A2-90F4-44D93319A4DC}" presName="parTx" presStyleLbl="revTx" presStyleIdx="1" presStyleCnt="3">
        <dgm:presLayoutVars>
          <dgm:chMax val="0"/>
          <dgm:chPref val="0"/>
        </dgm:presLayoutVars>
      </dgm:prSet>
      <dgm:spPr/>
    </dgm:pt>
    <dgm:pt modelId="{AAA25054-12D1-4CD6-B2D1-5BCEE765072D}" type="pres">
      <dgm:prSet presAssocID="{A6B4D26B-2084-432A-AD86-0C6AF9606003}" presName="sibTrans" presStyleCnt="0"/>
      <dgm:spPr/>
    </dgm:pt>
    <dgm:pt modelId="{FCF08E98-E41C-4EB3-8631-D90B7B40CBF1}" type="pres">
      <dgm:prSet presAssocID="{790A223A-63A7-49CF-ADB4-04526AB5D135}" presName="compNode" presStyleCnt="0"/>
      <dgm:spPr/>
    </dgm:pt>
    <dgm:pt modelId="{C258E764-6B00-477F-9D1D-C1A0404B437B}" type="pres">
      <dgm:prSet presAssocID="{790A223A-63A7-49CF-ADB4-04526AB5D135}" presName="bgRect" presStyleLbl="bgShp" presStyleIdx="2" presStyleCnt="3"/>
      <dgm:spPr/>
    </dgm:pt>
    <dgm:pt modelId="{2F5BD889-0888-48B5-AFD3-D53B2EF9D7AE}" type="pres">
      <dgm:prSet presAssocID="{790A223A-63A7-49CF-ADB4-04526AB5D1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tract"/>
        </a:ext>
      </dgm:extLst>
    </dgm:pt>
    <dgm:pt modelId="{D71C1D1F-7374-4F9F-8437-1BE214D83E39}" type="pres">
      <dgm:prSet presAssocID="{790A223A-63A7-49CF-ADB4-04526AB5D135}" presName="spaceRect" presStyleCnt="0"/>
      <dgm:spPr/>
    </dgm:pt>
    <dgm:pt modelId="{757911B0-3321-4FC3-A0CB-0ACD470DCF15}" type="pres">
      <dgm:prSet presAssocID="{790A223A-63A7-49CF-ADB4-04526AB5D135}" presName="parTx" presStyleLbl="revTx" presStyleIdx="2" presStyleCnt="3">
        <dgm:presLayoutVars>
          <dgm:chMax val="0"/>
          <dgm:chPref val="0"/>
        </dgm:presLayoutVars>
      </dgm:prSet>
      <dgm:spPr/>
    </dgm:pt>
  </dgm:ptLst>
  <dgm:cxnLst>
    <dgm:cxn modelId="{12B9A404-C373-4B98-9F92-F08E0657120B}" type="presOf" srcId="{2DE83258-511E-4AF2-8B65-539252D24E6A}" destId="{8B0DAE73-2231-4114-A4ED-9615F6C2A116}" srcOrd="0" destOrd="0" presId="urn:microsoft.com/office/officeart/2018/2/layout/IconVerticalSolidList#1"/>
    <dgm:cxn modelId="{E9000E08-4F8D-4386-852F-373E4F33717E}" srcId="{2DE83258-511E-4AF2-8B65-539252D24E6A}" destId="{6B939885-8D10-40A2-90F4-44D93319A4DC}" srcOrd="1" destOrd="0" parTransId="{74464D5B-05E5-4D91-8D9F-F1BAC2D51FCC}" sibTransId="{A6B4D26B-2084-432A-AD86-0C6AF9606003}"/>
    <dgm:cxn modelId="{02839865-814D-4969-9381-36FBB6CFB146}" type="presOf" srcId="{6B939885-8D10-40A2-90F4-44D93319A4DC}" destId="{71BE95AB-BAD3-495C-88FD-4586EEBBCE80}" srcOrd="0" destOrd="0" presId="urn:microsoft.com/office/officeart/2018/2/layout/IconVerticalSolidList#1"/>
    <dgm:cxn modelId="{0BE1326D-6981-4850-A610-0652C6DEAAF0}" type="presOf" srcId="{A11FC59B-6292-4222-BEE0-23AE5BD974CC}" destId="{14A86302-1DAA-4585-ADAE-52FCCC6C182C}" srcOrd="0" destOrd="0" presId="urn:microsoft.com/office/officeart/2018/2/layout/IconVerticalSolidList#1"/>
    <dgm:cxn modelId="{2857719E-E213-4D90-B248-D0C302526075}" type="presOf" srcId="{790A223A-63A7-49CF-ADB4-04526AB5D135}" destId="{757911B0-3321-4FC3-A0CB-0ACD470DCF15}" srcOrd="0" destOrd="0" presId="urn:microsoft.com/office/officeart/2018/2/layout/IconVerticalSolidList#1"/>
    <dgm:cxn modelId="{64D131B8-ECC9-402B-85C6-353B6BC10DFF}" srcId="{2DE83258-511E-4AF2-8B65-539252D24E6A}" destId="{A11FC59B-6292-4222-BEE0-23AE5BD974CC}" srcOrd="0" destOrd="0" parTransId="{F9139179-2553-4EA9-AAB7-5A9A8FF9055E}" sibTransId="{70E7AAA3-08F8-4EEA-8299-F4C218A3125C}"/>
    <dgm:cxn modelId="{B7B5C1F0-E0E6-4E05-A6F7-821A3C8EE3FA}" srcId="{2DE83258-511E-4AF2-8B65-539252D24E6A}" destId="{790A223A-63A7-49CF-ADB4-04526AB5D135}" srcOrd="2" destOrd="0" parTransId="{F690734A-25E6-4944-9D70-C7BC52EAE6EB}" sibTransId="{3ABBD5A2-0BED-45F4-8452-1FB64F26D595}"/>
    <dgm:cxn modelId="{9FEA6BEB-37C9-4CFF-A115-36B59B2F8CAD}" type="presParOf" srcId="{8B0DAE73-2231-4114-A4ED-9615F6C2A116}" destId="{46D1086D-77FF-4944-BE6F-D660E3BD25BF}" srcOrd="0" destOrd="0" presId="urn:microsoft.com/office/officeart/2018/2/layout/IconVerticalSolidList#1"/>
    <dgm:cxn modelId="{B1803938-B8D0-4643-A832-F8677DA24408}" type="presParOf" srcId="{46D1086D-77FF-4944-BE6F-D660E3BD25BF}" destId="{527FF913-1B7F-45F9-BE7C-223AC76BA9E6}" srcOrd="0" destOrd="0" presId="urn:microsoft.com/office/officeart/2018/2/layout/IconVerticalSolidList#1"/>
    <dgm:cxn modelId="{780A6B9C-D279-498B-902D-CF27D3B1AB2B}" type="presParOf" srcId="{46D1086D-77FF-4944-BE6F-D660E3BD25BF}" destId="{3D994704-6B21-4D5B-986F-A3649EDEBAF7}" srcOrd="1" destOrd="0" presId="urn:microsoft.com/office/officeart/2018/2/layout/IconVerticalSolidList#1"/>
    <dgm:cxn modelId="{3FF8E070-3C84-4977-8DF1-21D39EB2897A}" type="presParOf" srcId="{46D1086D-77FF-4944-BE6F-D660E3BD25BF}" destId="{94B2F831-00E4-4BC1-B26C-6F20574838E5}" srcOrd="2" destOrd="0" presId="urn:microsoft.com/office/officeart/2018/2/layout/IconVerticalSolidList#1"/>
    <dgm:cxn modelId="{00167C49-1E11-4CBC-81A2-3D69513DBD04}" type="presParOf" srcId="{46D1086D-77FF-4944-BE6F-D660E3BD25BF}" destId="{14A86302-1DAA-4585-ADAE-52FCCC6C182C}" srcOrd="3" destOrd="0" presId="urn:microsoft.com/office/officeart/2018/2/layout/IconVerticalSolidList#1"/>
    <dgm:cxn modelId="{67D965CE-611B-43A2-9980-89574970023F}" type="presParOf" srcId="{8B0DAE73-2231-4114-A4ED-9615F6C2A116}" destId="{62230436-1B5F-480E-BE9B-4D4F2496A962}" srcOrd="1" destOrd="0" presId="urn:microsoft.com/office/officeart/2018/2/layout/IconVerticalSolidList#1"/>
    <dgm:cxn modelId="{C2C45375-69B5-41B3-8327-30D77351E9D9}" type="presParOf" srcId="{8B0DAE73-2231-4114-A4ED-9615F6C2A116}" destId="{1C0C8A75-3CF4-47C9-B03F-7E6657770767}" srcOrd="2" destOrd="0" presId="urn:microsoft.com/office/officeart/2018/2/layout/IconVerticalSolidList#1"/>
    <dgm:cxn modelId="{27BC20EF-D294-453E-81A6-B5379C1C6B76}" type="presParOf" srcId="{1C0C8A75-3CF4-47C9-B03F-7E6657770767}" destId="{C708668A-1531-4CC7-9DF7-581463F7C240}" srcOrd="0" destOrd="0" presId="urn:microsoft.com/office/officeart/2018/2/layout/IconVerticalSolidList#1"/>
    <dgm:cxn modelId="{914729B6-5560-4C69-91AF-3B560D15A1C7}" type="presParOf" srcId="{1C0C8A75-3CF4-47C9-B03F-7E6657770767}" destId="{C0E4B27E-F30B-4013-A6E4-A01EE530EA23}" srcOrd="1" destOrd="0" presId="urn:microsoft.com/office/officeart/2018/2/layout/IconVerticalSolidList#1"/>
    <dgm:cxn modelId="{5BF2BDD4-3385-47E3-962D-13E8A6301A9F}" type="presParOf" srcId="{1C0C8A75-3CF4-47C9-B03F-7E6657770767}" destId="{CF2C1C8D-BD88-4C92-9880-06D96AD9E689}" srcOrd="2" destOrd="0" presId="urn:microsoft.com/office/officeart/2018/2/layout/IconVerticalSolidList#1"/>
    <dgm:cxn modelId="{0A7F3445-3F43-446C-BC2C-54DED84E939A}" type="presParOf" srcId="{1C0C8A75-3CF4-47C9-B03F-7E6657770767}" destId="{71BE95AB-BAD3-495C-88FD-4586EEBBCE80}" srcOrd="3" destOrd="0" presId="urn:microsoft.com/office/officeart/2018/2/layout/IconVerticalSolidList#1"/>
    <dgm:cxn modelId="{C584928B-03DC-4950-B94A-4CD0BB2A013C}" type="presParOf" srcId="{8B0DAE73-2231-4114-A4ED-9615F6C2A116}" destId="{AAA25054-12D1-4CD6-B2D1-5BCEE765072D}" srcOrd="3" destOrd="0" presId="urn:microsoft.com/office/officeart/2018/2/layout/IconVerticalSolidList#1"/>
    <dgm:cxn modelId="{CFDE47A7-3B24-4C0F-BAD7-2866BF35EA5E}" type="presParOf" srcId="{8B0DAE73-2231-4114-A4ED-9615F6C2A116}" destId="{FCF08E98-E41C-4EB3-8631-D90B7B40CBF1}" srcOrd="4" destOrd="0" presId="urn:microsoft.com/office/officeart/2018/2/layout/IconVerticalSolidList#1"/>
    <dgm:cxn modelId="{FDC8D1C7-F635-45B4-81C3-CECE3F66DD69}" type="presParOf" srcId="{FCF08E98-E41C-4EB3-8631-D90B7B40CBF1}" destId="{C258E764-6B00-477F-9D1D-C1A0404B437B}" srcOrd="0" destOrd="0" presId="urn:microsoft.com/office/officeart/2018/2/layout/IconVerticalSolidList#1"/>
    <dgm:cxn modelId="{2AA8C2AD-242E-4D63-84E9-502196B75510}" type="presParOf" srcId="{FCF08E98-E41C-4EB3-8631-D90B7B40CBF1}" destId="{2F5BD889-0888-48B5-AFD3-D53B2EF9D7AE}" srcOrd="1" destOrd="0" presId="urn:microsoft.com/office/officeart/2018/2/layout/IconVerticalSolidList#1"/>
    <dgm:cxn modelId="{93FAB799-B691-47AF-8B66-B83874466850}" type="presParOf" srcId="{FCF08E98-E41C-4EB3-8631-D90B7B40CBF1}" destId="{D71C1D1F-7374-4F9F-8437-1BE214D83E39}" srcOrd="2" destOrd="0" presId="urn:microsoft.com/office/officeart/2018/2/layout/IconVerticalSolidList#1"/>
    <dgm:cxn modelId="{C2F24C6A-E46B-43EE-8C2F-FE205B61870C}" type="presParOf" srcId="{FCF08E98-E41C-4EB3-8631-D90B7B40CBF1}" destId="{757911B0-3321-4FC3-A0CB-0ACD470DCF15}" srcOrd="3" destOrd="0" presId="urn:microsoft.com/office/officeart/2018/2/layout/IconVerticalSoli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AC3B38-E217-4842-9F60-35BB759ADEC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C15388E-C75A-4C8F-80B9-88B1B4284001}">
      <dgm:prSet/>
      <dgm:spPr/>
      <dgm:t>
        <a:bodyPr/>
        <a:lstStyle/>
        <a:p>
          <a:pPr rtl="0"/>
          <a:r>
            <a:rPr lang="en-IN"/>
            <a:t>Planning procurement management involves determining the project needs and deciding WHAT, HOW MUCH and WHEN to procure.</a:t>
          </a:r>
          <a:r>
            <a:rPr lang="en-IN">
              <a:latin typeface="Corbel" panose="020B0503020204020204"/>
            </a:rPr>
            <a:t> </a:t>
          </a:r>
          <a:endParaRPr lang="en-US"/>
        </a:p>
      </dgm:t>
    </dgm:pt>
    <dgm:pt modelId="{AE4C26CD-6AC8-4E21-96F8-B11A98FA5B82}" type="parTrans" cxnId="{4673EA2D-C783-46C3-A805-46C485FE0B7A}">
      <dgm:prSet/>
      <dgm:spPr/>
      <dgm:t>
        <a:bodyPr/>
        <a:lstStyle/>
        <a:p>
          <a:endParaRPr lang="en-US"/>
        </a:p>
      </dgm:t>
    </dgm:pt>
    <dgm:pt modelId="{B83FF8C2-B51F-4597-ABE0-BE51C1362E54}" type="sibTrans" cxnId="{4673EA2D-C783-46C3-A805-46C485FE0B7A}">
      <dgm:prSet/>
      <dgm:spPr/>
      <dgm:t>
        <a:bodyPr/>
        <a:lstStyle/>
        <a:p>
          <a:endParaRPr lang="en-US"/>
        </a:p>
      </dgm:t>
    </dgm:pt>
    <dgm:pt modelId="{00B79BF2-8898-4BB9-AD7A-847B83F703B1}">
      <dgm:prSet/>
      <dgm:spPr/>
      <dgm:t>
        <a:bodyPr/>
        <a:lstStyle/>
        <a:p>
          <a:r>
            <a:rPr lang="en-IN"/>
            <a:t>This is often facilitated with the help of a contract that specifies all the needs such as quantity, delivery time and nature of services or goods.</a:t>
          </a:r>
          <a:endParaRPr lang="en-US"/>
        </a:p>
      </dgm:t>
    </dgm:pt>
    <dgm:pt modelId="{3E5526B6-B909-4868-8A16-51F15DBC2E22}" type="parTrans" cxnId="{B255D063-3C54-4677-8675-B4AED243F57D}">
      <dgm:prSet/>
      <dgm:spPr/>
      <dgm:t>
        <a:bodyPr/>
        <a:lstStyle/>
        <a:p>
          <a:endParaRPr lang="en-US"/>
        </a:p>
      </dgm:t>
    </dgm:pt>
    <dgm:pt modelId="{4C5527DB-FD75-4B51-A701-93679B909DE0}" type="sibTrans" cxnId="{B255D063-3C54-4677-8675-B4AED243F57D}">
      <dgm:prSet/>
      <dgm:spPr/>
      <dgm:t>
        <a:bodyPr/>
        <a:lstStyle/>
        <a:p>
          <a:endParaRPr lang="en-US"/>
        </a:p>
      </dgm:t>
    </dgm:pt>
    <dgm:pt modelId="{6A9C9883-851B-4947-B9DC-F31C396764AF}">
      <dgm:prSet/>
      <dgm:spPr/>
      <dgm:t>
        <a:bodyPr/>
        <a:lstStyle/>
        <a:p>
          <a:pPr rtl="0"/>
          <a:r>
            <a:rPr lang="en-IN"/>
            <a:t>The contract is a mutually agreed legally binding document.</a:t>
          </a:r>
          <a:r>
            <a:rPr lang="en-IN">
              <a:latin typeface="Corbel" panose="020B0503020204020204"/>
            </a:rPr>
            <a:t> </a:t>
          </a:r>
          <a:endParaRPr lang="en-US"/>
        </a:p>
      </dgm:t>
    </dgm:pt>
    <dgm:pt modelId="{BAC34281-06DB-4A65-958F-5DA836CF2541}" type="parTrans" cxnId="{3BC9DEB9-B7AC-49BE-995B-5CAE5218C323}">
      <dgm:prSet/>
      <dgm:spPr/>
      <dgm:t>
        <a:bodyPr/>
        <a:lstStyle/>
        <a:p>
          <a:endParaRPr lang="en-US"/>
        </a:p>
      </dgm:t>
    </dgm:pt>
    <dgm:pt modelId="{99D6B5DC-1CBB-47E8-9CB4-F47F3A891FBD}" type="sibTrans" cxnId="{3BC9DEB9-B7AC-49BE-995B-5CAE5218C323}">
      <dgm:prSet/>
      <dgm:spPr/>
      <dgm:t>
        <a:bodyPr/>
        <a:lstStyle/>
        <a:p>
          <a:endParaRPr lang="en-US"/>
        </a:p>
      </dgm:t>
    </dgm:pt>
    <dgm:pt modelId="{3644F8B3-974C-4F27-A811-A5E6C79C003B}">
      <dgm:prSet/>
      <dgm:spPr/>
      <dgm:t>
        <a:bodyPr/>
        <a:lstStyle/>
        <a:p>
          <a:r>
            <a:rPr lang="en-IN"/>
            <a:t>Each organization may have a different procurement cycle however contract or a Request for Proposal (RFP) is where the cycle is initiated.</a:t>
          </a:r>
          <a:endParaRPr lang="en-US"/>
        </a:p>
      </dgm:t>
    </dgm:pt>
    <dgm:pt modelId="{5F76233F-7477-488E-9608-7B3202A67CB7}" type="parTrans" cxnId="{4E10B07B-AA65-4592-9200-DD7ED761583B}">
      <dgm:prSet/>
      <dgm:spPr/>
      <dgm:t>
        <a:bodyPr/>
        <a:lstStyle/>
        <a:p>
          <a:endParaRPr lang="en-US"/>
        </a:p>
      </dgm:t>
    </dgm:pt>
    <dgm:pt modelId="{36033ABA-5C16-4417-84E7-FB0769F08518}" type="sibTrans" cxnId="{4E10B07B-AA65-4592-9200-DD7ED761583B}">
      <dgm:prSet/>
      <dgm:spPr/>
      <dgm:t>
        <a:bodyPr/>
        <a:lstStyle/>
        <a:p>
          <a:endParaRPr lang="en-US"/>
        </a:p>
      </dgm:t>
    </dgm:pt>
    <dgm:pt modelId="{B9DD2E97-9AD3-437F-A4AA-DE378EE1941E}" type="pres">
      <dgm:prSet presAssocID="{EBAC3B38-E217-4842-9F60-35BB759ADEC3}" presName="linear" presStyleCnt="0">
        <dgm:presLayoutVars>
          <dgm:animLvl val="lvl"/>
          <dgm:resizeHandles val="exact"/>
        </dgm:presLayoutVars>
      </dgm:prSet>
      <dgm:spPr/>
    </dgm:pt>
    <dgm:pt modelId="{359AC5E8-A4E8-4F91-A772-9E910AFF648B}" type="pres">
      <dgm:prSet presAssocID="{FC15388E-C75A-4C8F-80B9-88B1B4284001}" presName="parentText" presStyleLbl="node1" presStyleIdx="0" presStyleCnt="4">
        <dgm:presLayoutVars>
          <dgm:chMax val="0"/>
          <dgm:bulletEnabled val="1"/>
        </dgm:presLayoutVars>
      </dgm:prSet>
      <dgm:spPr/>
    </dgm:pt>
    <dgm:pt modelId="{30CFEE7D-8FAF-4774-B92C-0BD9B578E8F4}" type="pres">
      <dgm:prSet presAssocID="{B83FF8C2-B51F-4597-ABE0-BE51C1362E54}" presName="spacer" presStyleCnt="0"/>
      <dgm:spPr/>
    </dgm:pt>
    <dgm:pt modelId="{4AB88EB5-4D59-4BDC-BFD9-D9DB659256BD}" type="pres">
      <dgm:prSet presAssocID="{00B79BF2-8898-4BB9-AD7A-847B83F703B1}" presName="parentText" presStyleLbl="node1" presStyleIdx="1" presStyleCnt="4">
        <dgm:presLayoutVars>
          <dgm:chMax val="0"/>
          <dgm:bulletEnabled val="1"/>
        </dgm:presLayoutVars>
      </dgm:prSet>
      <dgm:spPr/>
    </dgm:pt>
    <dgm:pt modelId="{24F914D9-6B42-4491-8373-E8AFB35914D7}" type="pres">
      <dgm:prSet presAssocID="{4C5527DB-FD75-4B51-A701-93679B909DE0}" presName="spacer" presStyleCnt="0"/>
      <dgm:spPr/>
    </dgm:pt>
    <dgm:pt modelId="{966B4FF0-4E1A-4B6F-BF59-0C7C087315DA}" type="pres">
      <dgm:prSet presAssocID="{6A9C9883-851B-4947-B9DC-F31C396764AF}" presName="parentText" presStyleLbl="node1" presStyleIdx="2" presStyleCnt="4">
        <dgm:presLayoutVars>
          <dgm:chMax val="0"/>
          <dgm:bulletEnabled val="1"/>
        </dgm:presLayoutVars>
      </dgm:prSet>
      <dgm:spPr/>
    </dgm:pt>
    <dgm:pt modelId="{54C26BFB-DA88-4299-A65B-85FC8CA68439}" type="pres">
      <dgm:prSet presAssocID="{99D6B5DC-1CBB-47E8-9CB4-F47F3A891FBD}" presName="spacer" presStyleCnt="0"/>
      <dgm:spPr/>
    </dgm:pt>
    <dgm:pt modelId="{95C16B17-269C-452F-963B-F1147152A593}" type="pres">
      <dgm:prSet presAssocID="{3644F8B3-974C-4F27-A811-A5E6C79C003B}" presName="parentText" presStyleLbl="node1" presStyleIdx="3" presStyleCnt="4">
        <dgm:presLayoutVars>
          <dgm:chMax val="0"/>
          <dgm:bulletEnabled val="1"/>
        </dgm:presLayoutVars>
      </dgm:prSet>
      <dgm:spPr/>
    </dgm:pt>
  </dgm:ptLst>
  <dgm:cxnLst>
    <dgm:cxn modelId="{B7D01615-CC12-489D-9BA7-A46E282D9257}" type="presOf" srcId="{FC15388E-C75A-4C8F-80B9-88B1B4284001}" destId="{359AC5E8-A4E8-4F91-A772-9E910AFF648B}" srcOrd="0" destOrd="0" presId="urn:microsoft.com/office/officeart/2005/8/layout/vList2"/>
    <dgm:cxn modelId="{2F701F19-3769-40CF-B7DB-F15CE6D4635D}" type="presOf" srcId="{00B79BF2-8898-4BB9-AD7A-847B83F703B1}" destId="{4AB88EB5-4D59-4BDC-BFD9-D9DB659256BD}" srcOrd="0" destOrd="0" presId="urn:microsoft.com/office/officeart/2005/8/layout/vList2"/>
    <dgm:cxn modelId="{0431FA27-6677-4C89-A073-06982978A743}" type="presOf" srcId="{EBAC3B38-E217-4842-9F60-35BB759ADEC3}" destId="{B9DD2E97-9AD3-437F-A4AA-DE378EE1941E}" srcOrd="0" destOrd="0" presId="urn:microsoft.com/office/officeart/2005/8/layout/vList2"/>
    <dgm:cxn modelId="{4673EA2D-C783-46C3-A805-46C485FE0B7A}" srcId="{EBAC3B38-E217-4842-9F60-35BB759ADEC3}" destId="{FC15388E-C75A-4C8F-80B9-88B1B4284001}" srcOrd="0" destOrd="0" parTransId="{AE4C26CD-6AC8-4E21-96F8-B11A98FA5B82}" sibTransId="{B83FF8C2-B51F-4597-ABE0-BE51C1362E54}"/>
    <dgm:cxn modelId="{F7137C40-52F6-4FA3-B09E-6D1038091988}" type="presOf" srcId="{6A9C9883-851B-4947-B9DC-F31C396764AF}" destId="{966B4FF0-4E1A-4B6F-BF59-0C7C087315DA}" srcOrd="0" destOrd="0" presId="urn:microsoft.com/office/officeart/2005/8/layout/vList2"/>
    <dgm:cxn modelId="{B255D063-3C54-4677-8675-B4AED243F57D}" srcId="{EBAC3B38-E217-4842-9F60-35BB759ADEC3}" destId="{00B79BF2-8898-4BB9-AD7A-847B83F703B1}" srcOrd="1" destOrd="0" parTransId="{3E5526B6-B909-4868-8A16-51F15DBC2E22}" sibTransId="{4C5527DB-FD75-4B51-A701-93679B909DE0}"/>
    <dgm:cxn modelId="{4E10B07B-AA65-4592-9200-DD7ED761583B}" srcId="{EBAC3B38-E217-4842-9F60-35BB759ADEC3}" destId="{3644F8B3-974C-4F27-A811-A5E6C79C003B}" srcOrd="3" destOrd="0" parTransId="{5F76233F-7477-488E-9608-7B3202A67CB7}" sibTransId="{36033ABA-5C16-4417-84E7-FB0769F08518}"/>
    <dgm:cxn modelId="{29E0209D-C202-4FAB-921E-72FADE03334E}" type="presOf" srcId="{3644F8B3-974C-4F27-A811-A5E6C79C003B}" destId="{95C16B17-269C-452F-963B-F1147152A593}" srcOrd="0" destOrd="0" presId="urn:microsoft.com/office/officeart/2005/8/layout/vList2"/>
    <dgm:cxn modelId="{3BC9DEB9-B7AC-49BE-995B-5CAE5218C323}" srcId="{EBAC3B38-E217-4842-9F60-35BB759ADEC3}" destId="{6A9C9883-851B-4947-B9DC-F31C396764AF}" srcOrd="2" destOrd="0" parTransId="{BAC34281-06DB-4A65-958F-5DA836CF2541}" sibTransId="{99D6B5DC-1CBB-47E8-9CB4-F47F3A891FBD}"/>
    <dgm:cxn modelId="{A3D48315-9339-4FEF-B02C-D83C458F2D44}" type="presParOf" srcId="{B9DD2E97-9AD3-437F-A4AA-DE378EE1941E}" destId="{359AC5E8-A4E8-4F91-A772-9E910AFF648B}" srcOrd="0" destOrd="0" presId="urn:microsoft.com/office/officeart/2005/8/layout/vList2"/>
    <dgm:cxn modelId="{B4BDEE39-6BE2-4134-8198-F0B4D9CE3850}" type="presParOf" srcId="{B9DD2E97-9AD3-437F-A4AA-DE378EE1941E}" destId="{30CFEE7D-8FAF-4774-B92C-0BD9B578E8F4}" srcOrd="1" destOrd="0" presId="urn:microsoft.com/office/officeart/2005/8/layout/vList2"/>
    <dgm:cxn modelId="{4835B974-0F18-4FD0-A5FA-0AE89794DAC6}" type="presParOf" srcId="{B9DD2E97-9AD3-437F-A4AA-DE378EE1941E}" destId="{4AB88EB5-4D59-4BDC-BFD9-D9DB659256BD}" srcOrd="2" destOrd="0" presId="urn:microsoft.com/office/officeart/2005/8/layout/vList2"/>
    <dgm:cxn modelId="{CDE69B3E-C0A3-4331-B63F-6C4C680F646E}" type="presParOf" srcId="{B9DD2E97-9AD3-437F-A4AA-DE378EE1941E}" destId="{24F914D9-6B42-4491-8373-E8AFB35914D7}" srcOrd="3" destOrd="0" presId="urn:microsoft.com/office/officeart/2005/8/layout/vList2"/>
    <dgm:cxn modelId="{1DAC2BCA-E4AF-429B-90FD-831C878E9028}" type="presParOf" srcId="{B9DD2E97-9AD3-437F-A4AA-DE378EE1941E}" destId="{966B4FF0-4E1A-4B6F-BF59-0C7C087315DA}" srcOrd="4" destOrd="0" presId="urn:microsoft.com/office/officeart/2005/8/layout/vList2"/>
    <dgm:cxn modelId="{F28BB49F-F777-48F6-8997-039EB560A289}" type="presParOf" srcId="{B9DD2E97-9AD3-437F-A4AA-DE378EE1941E}" destId="{54C26BFB-DA88-4299-A65B-85FC8CA68439}" srcOrd="5" destOrd="0" presId="urn:microsoft.com/office/officeart/2005/8/layout/vList2"/>
    <dgm:cxn modelId="{A6691784-35B2-43F9-A75E-EAD8A0636977}" type="presParOf" srcId="{B9DD2E97-9AD3-437F-A4AA-DE378EE1941E}" destId="{95C16B17-269C-452F-963B-F1147152A59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C18BD2-F86C-4D16-80CD-A975560960C5}" type="doc">
      <dgm:prSet loTypeId="urn:microsoft.com/office/officeart/2018/2/layout/IconVerticalSolidList#3"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99F4AC28-C63E-4879-9A7B-DC148636D549}">
      <dgm:prSet/>
      <dgm:spPr/>
      <dgm:t>
        <a:bodyPr/>
        <a:lstStyle/>
        <a:p>
          <a:r>
            <a:rPr lang="en-IN" b="1"/>
            <a:t>Make-or- buy analysis: </a:t>
          </a:r>
          <a:r>
            <a:rPr lang="en-IN"/>
            <a:t>It is used to determine whether the organization should make a product or perform service inside the organization or purchase from elsewhere.</a:t>
          </a:r>
          <a:endParaRPr lang="en-US"/>
        </a:p>
      </dgm:t>
    </dgm:pt>
    <dgm:pt modelId="{A33DE035-D6D9-4FEC-B65A-7E05DB9BC09F}" type="parTrans" cxnId="{009155D8-6791-4CEA-922C-C4B103650709}">
      <dgm:prSet/>
      <dgm:spPr/>
      <dgm:t>
        <a:bodyPr/>
        <a:lstStyle/>
        <a:p>
          <a:endParaRPr lang="en-US"/>
        </a:p>
      </dgm:t>
    </dgm:pt>
    <dgm:pt modelId="{8D6F1FBA-20BD-4087-BDDE-39E1E3916F7B}" type="sibTrans" cxnId="{009155D8-6791-4CEA-922C-C4B103650709}">
      <dgm:prSet/>
      <dgm:spPr/>
      <dgm:t>
        <a:bodyPr/>
        <a:lstStyle/>
        <a:p>
          <a:endParaRPr lang="en-US"/>
        </a:p>
      </dgm:t>
    </dgm:pt>
    <dgm:pt modelId="{EE58F421-4AB1-4449-AF33-9E59973817FA}">
      <dgm:prSet/>
      <dgm:spPr/>
      <dgm:t>
        <a:bodyPr/>
        <a:lstStyle/>
        <a:p>
          <a:r>
            <a:rPr lang="en-IN" b="1"/>
            <a:t>Expert Judgement: </a:t>
          </a:r>
          <a:r>
            <a:rPr lang="en-IN"/>
            <a:t>Experts both internally within the organizations and outside provide strategic advice in planning purchases and acquisitions. Project teams often consult experts as a part of good business practice.</a:t>
          </a:r>
          <a:endParaRPr lang="en-US"/>
        </a:p>
      </dgm:t>
    </dgm:pt>
    <dgm:pt modelId="{FDD3F1FE-FAA8-44D1-B6AD-5A0102B7F006}" type="parTrans" cxnId="{0DBB3357-6550-4048-8D60-F842DEC339DD}">
      <dgm:prSet/>
      <dgm:spPr/>
      <dgm:t>
        <a:bodyPr/>
        <a:lstStyle/>
        <a:p>
          <a:endParaRPr lang="en-US"/>
        </a:p>
      </dgm:t>
    </dgm:pt>
    <dgm:pt modelId="{B634D4F7-AFFF-4C0D-A175-FB8808E5FE71}" type="sibTrans" cxnId="{0DBB3357-6550-4048-8D60-F842DEC339DD}">
      <dgm:prSet/>
      <dgm:spPr/>
      <dgm:t>
        <a:bodyPr/>
        <a:lstStyle/>
        <a:p>
          <a:endParaRPr lang="en-US"/>
        </a:p>
      </dgm:t>
    </dgm:pt>
    <dgm:pt modelId="{9CA0C0A4-D924-49C0-98C4-4CC8CB260A14}">
      <dgm:prSet/>
      <dgm:spPr/>
      <dgm:t>
        <a:bodyPr/>
        <a:lstStyle/>
        <a:p>
          <a:r>
            <a:rPr lang="en-IN" b="1"/>
            <a:t>Market Research :</a:t>
          </a:r>
          <a:r>
            <a:rPr lang="en-IN"/>
            <a:t> Procurement team needs to evaluate several vendors in the market that provide the same services or products. So, they must choose suppliers carefully. Some organizations maintain a preferred vendor list and detailed information about them.</a:t>
          </a:r>
          <a:endParaRPr lang="en-US"/>
        </a:p>
      </dgm:t>
    </dgm:pt>
    <dgm:pt modelId="{63D2F034-F519-4460-B5C4-BF56532C9DA5}" type="parTrans" cxnId="{324A84A1-505A-4EF5-B5B2-BECD4BD84B91}">
      <dgm:prSet/>
      <dgm:spPr/>
      <dgm:t>
        <a:bodyPr/>
        <a:lstStyle/>
        <a:p>
          <a:endParaRPr lang="en-US"/>
        </a:p>
      </dgm:t>
    </dgm:pt>
    <dgm:pt modelId="{EF3FA6F4-8911-4A5B-BF71-C2F0503BD806}" type="sibTrans" cxnId="{324A84A1-505A-4EF5-B5B2-BECD4BD84B91}">
      <dgm:prSet/>
      <dgm:spPr/>
      <dgm:t>
        <a:bodyPr/>
        <a:lstStyle/>
        <a:p>
          <a:endParaRPr lang="en-US"/>
        </a:p>
      </dgm:t>
    </dgm:pt>
    <dgm:pt modelId="{3A098C09-F971-482C-A153-195499ADDEEB}" type="pres">
      <dgm:prSet presAssocID="{6FC18BD2-F86C-4D16-80CD-A975560960C5}" presName="root" presStyleCnt="0">
        <dgm:presLayoutVars>
          <dgm:dir/>
          <dgm:resizeHandles val="exact"/>
        </dgm:presLayoutVars>
      </dgm:prSet>
      <dgm:spPr/>
    </dgm:pt>
    <dgm:pt modelId="{55461B37-1DBF-422E-BBC6-E1439A79B85C}" type="pres">
      <dgm:prSet presAssocID="{99F4AC28-C63E-4879-9A7B-DC148636D549}" presName="compNode" presStyleCnt="0"/>
      <dgm:spPr/>
    </dgm:pt>
    <dgm:pt modelId="{16FE231C-4F2A-472C-8C33-6A6247C31913}" type="pres">
      <dgm:prSet presAssocID="{99F4AC28-C63E-4879-9A7B-DC148636D549}" presName="bgRect" presStyleLbl="bgShp" presStyleIdx="0" presStyleCnt="3"/>
      <dgm:spPr/>
    </dgm:pt>
    <dgm:pt modelId="{AAA02B33-B9B6-4110-82DD-6F4BD5E7EF50}" type="pres">
      <dgm:prSet presAssocID="{99F4AC28-C63E-4879-9A7B-DC148636D54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F9CE8BF2-219A-4720-9E1B-7177300FCD9A}" type="pres">
      <dgm:prSet presAssocID="{99F4AC28-C63E-4879-9A7B-DC148636D549}" presName="spaceRect" presStyleCnt="0"/>
      <dgm:spPr/>
    </dgm:pt>
    <dgm:pt modelId="{17F614AD-75CE-4D88-861B-D890324BC17D}" type="pres">
      <dgm:prSet presAssocID="{99F4AC28-C63E-4879-9A7B-DC148636D549}" presName="parTx" presStyleLbl="revTx" presStyleIdx="0" presStyleCnt="3">
        <dgm:presLayoutVars>
          <dgm:chMax val="0"/>
          <dgm:chPref val="0"/>
        </dgm:presLayoutVars>
      </dgm:prSet>
      <dgm:spPr/>
    </dgm:pt>
    <dgm:pt modelId="{A030469B-ADE9-4C30-8211-EE086C3F2B53}" type="pres">
      <dgm:prSet presAssocID="{8D6F1FBA-20BD-4087-BDDE-39E1E3916F7B}" presName="sibTrans" presStyleCnt="0"/>
      <dgm:spPr/>
    </dgm:pt>
    <dgm:pt modelId="{08D31899-E612-4441-BBCC-617B3447FE58}" type="pres">
      <dgm:prSet presAssocID="{EE58F421-4AB1-4449-AF33-9E59973817FA}" presName="compNode" presStyleCnt="0"/>
      <dgm:spPr/>
    </dgm:pt>
    <dgm:pt modelId="{14AB7463-6086-45F3-9F64-F7B055B09E4B}" type="pres">
      <dgm:prSet presAssocID="{EE58F421-4AB1-4449-AF33-9E59973817FA}" presName="bgRect" presStyleLbl="bgShp" presStyleIdx="1" presStyleCnt="3"/>
      <dgm:spPr/>
    </dgm:pt>
    <dgm:pt modelId="{F6D45B19-16BE-4A6C-B853-AC4692847128}" type="pres">
      <dgm:prSet presAssocID="{EE58F421-4AB1-4449-AF33-9E59973817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112D25D2-D36A-4D80-8B79-2EAAC9A32408}" type="pres">
      <dgm:prSet presAssocID="{EE58F421-4AB1-4449-AF33-9E59973817FA}" presName="spaceRect" presStyleCnt="0"/>
      <dgm:spPr/>
    </dgm:pt>
    <dgm:pt modelId="{C28A8396-2A20-4D44-9285-B18E24C7D76A}" type="pres">
      <dgm:prSet presAssocID="{EE58F421-4AB1-4449-AF33-9E59973817FA}" presName="parTx" presStyleLbl="revTx" presStyleIdx="1" presStyleCnt="3">
        <dgm:presLayoutVars>
          <dgm:chMax val="0"/>
          <dgm:chPref val="0"/>
        </dgm:presLayoutVars>
      </dgm:prSet>
      <dgm:spPr/>
    </dgm:pt>
    <dgm:pt modelId="{133F1E85-BA91-4F0B-8562-57AEA684F488}" type="pres">
      <dgm:prSet presAssocID="{B634D4F7-AFFF-4C0D-A175-FB8808E5FE71}" presName="sibTrans" presStyleCnt="0"/>
      <dgm:spPr/>
    </dgm:pt>
    <dgm:pt modelId="{92BC8025-9D3D-40CB-899D-49FABC258A6B}" type="pres">
      <dgm:prSet presAssocID="{9CA0C0A4-D924-49C0-98C4-4CC8CB260A14}" presName="compNode" presStyleCnt="0"/>
      <dgm:spPr/>
    </dgm:pt>
    <dgm:pt modelId="{90C74871-B190-4DA9-804E-1A8474D0A5AB}" type="pres">
      <dgm:prSet presAssocID="{9CA0C0A4-D924-49C0-98C4-4CC8CB260A14}" presName="bgRect" presStyleLbl="bgShp" presStyleIdx="2" presStyleCnt="3"/>
      <dgm:spPr/>
    </dgm:pt>
    <dgm:pt modelId="{1E8C10BE-FB26-4F23-BD5D-11773B52FAF5}" type="pres">
      <dgm:prSet presAssocID="{9CA0C0A4-D924-49C0-98C4-4CC8CB260A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70CFA34E-F00D-4495-9276-44C657822615}" type="pres">
      <dgm:prSet presAssocID="{9CA0C0A4-D924-49C0-98C4-4CC8CB260A14}" presName="spaceRect" presStyleCnt="0"/>
      <dgm:spPr/>
    </dgm:pt>
    <dgm:pt modelId="{78D961B6-89D3-4CA1-B889-2A2E05CE084A}" type="pres">
      <dgm:prSet presAssocID="{9CA0C0A4-D924-49C0-98C4-4CC8CB260A14}" presName="parTx" presStyleLbl="revTx" presStyleIdx="2" presStyleCnt="3">
        <dgm:presLayoutVars>
          <dgm:chMax val="0"/>
          <dgm:chPref val="0"/>
        </dgm:presLayoutVars>
      </dgm:prSet>
      <dgm:spPr/>
    </dgm:pt>
  </dgm:ptLst>
  <dgm:cxnLst>
    <dgm:cxn modelId="{AD6A162E-B9BB-471F-8580-9F4AB7FEBB23}" type="presOf" srcId="{9CA0C0A4-D924-49C0-98C4-4CC8CB260A14}" destId="{78D961B6-89D3-4CA1-B889-2A2E05CE084A}" srcOrd="0" destOrd="0" presId="urn:microsoft.com/office/officeart/2018/2/layout/IconVerticalSolidList#3"/>
    <dgm:cxn modelId="{5B758337-D561-4E1E-B7F8-6F32FC3DD2A1}" type="presOf" srcId="{6FC18BD2-F86C-4D16-80CD-A975560960C5}" destId="{3A098C09-F971-482C-A153-195499ADDEEB}" srcOrd="0" destOrd="0" presId="urn:microsoft.com/office/officeart/2018/2/layout/IconVerticalSolidList#3"/>
    <dgm:cxn modelId="{246C425B-CC7E-4E54-80AF-44A619BDEA83}" type="presOf" srcId="{EE58F421-4AB1-4449-AF33-9E59973817FA}" destId="{C28A8396-2A20-4D44-9285-B18E24C7D76A}" srcOrd="0" destOrd="0" presId="urn:microsoft.com/office/officeart/2018/2/layout/IconVerticalSolidList#3"/>
    <dgm:cxn modelId="{0DBB3357-6550-4048-8D60-F842DEC339DD}" srcId="{6FC18BD2-F86C-4D16-80CD-A975560960C5}" destId="{EE58F421-4AB1-4449-AF33-9E59973817FA}" srcOrd="1" destOrd="0" parTransId="{FDD3F1FE-FAA8-44D1-B6AD-5A0102B7F006}" sibTransId="{B634D4F7-AFFF-4C0D-A175-FB8808E5FE71}"/>
    <dgm:cxn modelId="{324A84A1-505A-4EF5-B5B2-BECD4BD84B91}" srcId="{6FC18BD2-F86C-4D16-80CD-A975560960C5}" destId="{9CA0C0A4-D924-49C0-98C4-4CC8CB260A14}" srcOrd="2" destOrd="0" parTransId="{63D2F034-F519-4460-B5C4-BF56532C9DA5}" sibTransId="{EF3FA6F4-8911-4A5B-BF71-C2F0503BD806}"/>
    <dgm:cxn modelId="{009155D8-6791-4CEA-922C-C4B103650709}" srcId="{6FC18BD2-F86C-4D16-80CD-A975560960C5}" destId="{99F4AC28-C63E-4879-9A7B-DC148636D549}" srcOrd="0" destOrd="0" parTransId="{A33DE035-D6D9-4FEC-B65A-7E05DB9BC09F}" sibTransId="{8D6F1FBA-20BD-4087-BDDE-39E1E3916F7B}"/>
    <dgm:cxn modelId="{E87F55F8-DF6B-4DE3-87A3-AEC81BD88B40}" type="presOf" srcId="{99F4AC28-C63E-4879-9A7B-DC148636D549}" destId="{17F614AD-75CE-4D88-861B-D890324BC17D}" srcOrd="0" destOrd="0" presId="urn:microsoft.com/office/officeart/2018/2/layout/IconVerticalSolidList#3"/>
    <dgm:cxn modelId="{9E20A856-3E2D-4243-B336-F7E93D65D79B}" type="presParOf" srcId="{3A098C09-F971-482C-A153-195499ADDEEB}" destId="{55461B37-1DBF-422E-BBC6-E1439A79B85C}" srcOrd="0" destOrd="0" presId="urn:microsoft.com/office/officeart/2018/2/layout/IconVerticalSolidList#3"/>
    <dgm:cxn modelId="{D648EC00-E80D-44F3-A965-97C378E5AA43}" type="presParOf" srcId="{55461B37-1DBF-422E-BBC6-E1439A79B85C}" destId="{16FE231C-4F2A-472C-8C33-6A6247C31913}" srcOrd="0" destOrd="0" presId="urn:microsoft.com/office/officeart/2018/2/layout/IconVerticalSolidList#3"/>
    <dgm:cxn modelId="{94669E72-9F79-4B20-8E56-8BC2BD86ED8C}" type="presParOf" srcId="{55461B37-1DBF-422E-BBC6-E1439A79B85C}" destId="{AAA02B33-B9B6-4110-82DD-6F4BD5E7EF50}" srcOrd="1" destOrd="0" presId="urn:microsoft.com/office/officeart/2018/2/layout/IconVerticalSolidList#3"/>
    <dgm:cxn modelId="{7B1E9763-B116-4FF8-A283-AF4C15532792}" type="presParOf" srcId="{55461B37-1DBF-422E-BBC6-E1439A79B85C}" destId="{F9CE8BF2-219A-4720-9E1B-7177300FCD9A}" srcOrd="2" destOrd="0" presId="urn:microsoft.com/office/officeart/2018/2/layout/IconVerticalSolidList#3"/>
    <dgm:cxn modelId="{78906213-B0F1-4DF9-B9FC-3249B55881EB}" type="presParOf" srcId="{55461B37-1DBF-422E-BBC6-E1439A79B85C}" destId="{17F614AD-75CE-4D88-861B-D890324BC17D}" srcOrd="3" destOrd="0" presId="urn:microsoft.com/office/officeart/2018/2/layout/IconVerticalSolidList#3"/>
    <dgm:cxn modelId="{CC293A63-9793-40FD-85CE-8E9225047C44}" type="presParOf" srcId="{3A098C09-F971-482C-A153-195499ADDEEB}" destId="{A030469B-ADE9-4C30-8211-EE086C3F2B53}" srcOrd="1" destOrd="0" presId="urn:microsoft.com/office/officeart/2018/2/layout/IconVerticalSolidList#3"/>
    <dgm:cxn modelId="{A96D322F-EE85-49C8-8E70-983E39B46F55}" type="presParOf" srcId="{3A098C09-F971-482C-A153-195499ADDEEB}" destId="{08D31899-E612-4441-BBCC-617B3447FE58}" srcOrd="2" destOrd="0" presId="urn:microsoft.com/office/officeart/2018/2/layout/IconVerticalSolidList#3"/>
    <dgm:cxn modelId="{C06E3BEF-9DDD-4EAE-8366-C1685FD40B58}" type="presParOf" srcId="{08D31899-E612-4441-BBCC-617B3447FE58}" destId="{14AB7463-6086-45F3-9F64-F7B055B09E4B}" srcOrd="0" destOrd="0" presId="urn:microsoft.com/office/officeart/2018/2/layout/IconVerticalSolidList#3"/>
    <dgm:cxn modelId="{5952533E-6663-4530-BF88-98D8140A741D}" type="presParOf" srcId="{08D31899-E612-4441-BBCC-617B3447FE58}" destId="{F6D45B19-16BE-4A6C-B853-AC4692847128}" srcOrd="1" destOrd="0" presId="urn:microsoft.com/office/officeart/2018/2/layout/IconVerticalSolidList#3"/>
    <dgm:cxn modelId="{43AF2A4A-1A63-468B-97EC-D2BA2D342169}" type="presParOf" srcId="{08D31899-E612-4441-BBCC-617B3447FE58}" destId="{112D25D2-D36A-4D80-8B79-2EAAC9A32408}" srcOrd="2" destOrd="0" presId="urn:microsoft.com/office/officeart/2018/2/layout/IconVerticalSolidList#3"/>
    <dgm:cxn modelId="{AC4C450D-02E5-4EB8-AFDE-6A2C17878927}" type="presParOf" srcId="{08D31899-E612-4441-BBCC-617B3447FE58}" destId="{C28A8396-2A20-4D44-9285-B18E24C7D76A}" srcOrd="3" destOrd="0" presId="urn:microsoft.com/office/officeart/2018/2/layout/IconVerticalSolidList#3"/>
    <dgm:cxn modelId="{BBCAAB5E-5DF9-4A25-943A-F7FA2134880C}" type="presParOf" srcId="{3A098C09-F971-482C-A153-195499ADDEEB}" destId="{133F1E85-BA91-4F0B-8562-57AEA684F488}" srcOrd="3" destOrd="0" presId="urn:microsoft.com/office/officeart/2018/2/layout/IconVerticalSolidList#3"/>
    <dgm:cxn modelId="{941FF2A2-FE0C-4E2A-9385-4DD18C54270E}" type="presParOf" srcId="{3A098C09-F971-482C-A153-195499ADDEEB}" destId="{92BC8025-9D3D-40CB-899D-49FABC258A6B}" srcOrd="4" destOrd="0" presId="urn:microsoft.com/office/officeart/2018/2/layout/IconVerticalSolidList#3"/>
    <dgm:cxn modelId="{E061DB63-73F7-4CBF-A6C6-35400409D47D}" type="presParOf" srcId="{92BC8025-9D3D-40CB-899D-49FABC258A6B}" destId="{90C74871-B190-4DA9-804E-1A8474D0A5AB}" srcOrd="0" destOrd="0" presId="urn:microsoft.com/office/officeart/2018/2/layout/IconVerticalSolidList#3"/>
    <dgm:cxn modelId="{A9DB1314-E273-4E1C-9845-5727466B10D4}" type="presParOf" srcId="{92BC8025-9D3D-40CB-899D-49FABC258A6B}" destId="{1E8C10BE-FB26-4F23-BD5D-11773B52FAF5}" srcOrd="1" destOrd="0" presId="urn:microsoft.com/office/officeart/2018/2/layout/IconVerticalSolidList#3"/>
    <dgm:cxn modelId="{500FCE89-82F5-4E3B-9F67-20A7B13139D7}" type="presParOf" srcId="{92BC8025-9D3D-40CB-899D-49FABC258A6B}" destId="{70CFA34E-F00D-4495-9276-44C657822615}" srcOrd="2" destOrd="0" presId="urn:microsoft.com/office/officeart/2018/2/layout/IconVerticalSolidList#3"/>
    <dgm:cxn modelId="{265AE876-50D5-45A5-AE11-CEBFEBD129BB}" type="presParOf" srcId="{92BC8025-9D3D-40CB-899D-49FABC258A6B}" destId="{78D961B6-89D3-4CA1-B889-2A2E05CE084A}" srcOrd="3" destOrd="0" presId="urn:microsoft.com/office/officeart/2018/2/layout/IconVerticalSolid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9E5CA1-3841-456F-925D-11078ABE31C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FA24B9F-F618-4E5E-92D6-A17865757ABB}">
      <dgm:prSet/>
      <dgm:spPr/>
      <dgm:t>
        <a:bodyPr/>
        <a:lstStyle/>
        <a:p>
          <a:r>
            <a:rPr lang="en-US" b="0" i="0"/>
            <a:t>Describes how the procurement processes will be managed- from developing documentation to contract closure.</a:t>
          </a:r>
          <a:endParaRPr lang="en-US"/>
        </a:p>
      </dgm:t>
    </dgm:pt>
    <dgm:pt modelId="{E4335B79-1EDE-4E60-A7EA-9D0E979460D4}" type="parTrans" cxnId="{CB0EC26B-5325-46C8-9F47-AE09588BC473}">
      <dgm:prSet/>
      <dgm:spPr/>
      <dgm:t>
        <a:bodyPr/>
        <a:lstStyle/>
        <a:p>
          <a:endParaRPr lang="en-US"/>
        </a:p>
      </dgm:t>
    </dgm:pt>
    <dgm:pt modelId="{55FEAEF3-F9BB-4548-AD27-068521E0629C}" type="sibTrans" cxnId="{CB0EC26B-5325-46C8-9F47-AE09588BC473}">
      <dgm:prSet/>
      <dgm:spPr/>
      <dgm:t>
        <a:bodyPr/>
        <a:lstStyle/>
        <a:p>
          <a:endParaRPr lang="en-US"/>
        </a:p>
      </dgm:t>
    </dgm:pt>
    <dgm:pt modelId="{0A23C0D1-B86C-4B0F-8046-834336906E7C}">
      <dgm:prSet/>
      <dgm:spPr/>
      <dgm:t>
        <a:bodyPr/>
        <a:lstStyle/>
        <a:p>
          <a:r>
            <a:rPr lang="en-US"/>
            <a:t>P</a:t>
          </a:r>
          <a:r>
            <a:rPr lang="en-US" b="0" i="0"/>
            <a:t>rocurement management plan will vary with project needs. </a:t>
          </a:r>
          <a:endParaRPr lang="en-US"/>
        </a:p>
      </dgm:t>
    </dgm:pt>
    <dgm:pt modelId="{14089F8B-377D-469D-9C1C-E7D422C1B745}" type="parTrans" cxnId="{A10A6797-B827-4865-8641-E5A02AFC0A6E}">
      <dgm:prSet/>
      <dgm:spPr/>
      <dgm:t>
        <a:bodyPr/>
        <a:lstStyle/>
        <a:p>
          <a:endParaRPr lang="en-US"/>
        </a:p>
      </dgm:t>
    </dgm:pt>
    <dgm:pt modelId="{77E25C84-731B-4ED7-945D-47B5189E0252}" type="sibTrans" cxnId="{A10A6797-B827-4865-8641-E5A02AFC0A6E}">
      <dgm:prSet/>
      <dgm:spPr/>
      <dgm:t>
        <a:bodyPr/>
        <a:lstStyle/>
        <a:p>
          <a:endParaRPr lang="en-US"/>
        </a:p>
      </dgm:t>
    </dgm:pt>
    <dgm:pt modelId="{D808B9D5-CBD2-4293-A864-2F76B8027326}">
      <dgm:prSet/>
      <dgm:spPr/>
      <dgm:t>
        <a:bodyPr/>
        <a:lstStyle/>
        <a:p>
          <a:r>
            <a:rPr lang="en-US" b="0" i="0"/>
            <a:t>Some things that will be included in the plan.</a:t>
          </a:r>
          <a:endParaRPr lang="en-US"/>
        </a:p>
      </dgm:t>
    </dgm:pt>
    <dgm:pt modelId="{A5180754-A3D3-495B-83A0-FC0232580589}" type="parTrans" cxnId="{79E1CAF1-64E2-4EB6-B13F-FB314EFB8AEE}">
      <dgm:prSet/>
      <dgm:spPr/>
      <dgm:t>
        <a:bodyPr/>
        <a:lstStyle/>
        <a:p>
          <a:endParaRPr lang="en-US"/>
        </a:p>
      </dgm:t>
    </dgm:pt>
    <dgm:pt modelId="{E39E4CB2-A1EA-4E7A-9F13-C8254E42DDED}" type="sibTrans" cxnId="{79E1CAF1-64E2-4EB6-B13F-FB314EFB8AEE}">
      <dgm:prSet/>
      <dgm:spPr/>
      <dgm:t>
        <a:bodyPr/>
        <a:lstStyle/>
        <a:p>
          <a:endParaRPr lang="en-US"/>
        </a:p>
      </dgm:t>
    </dgm:pt>
    <dgm:pt modelId="{BBEE7846-ED99-4B6D-9A04-66C8E77E56C4}">
      <dgm:prSet/>
      <dgm:spPr/>
      <dgm:t>
        <a:bodyPr/>
        <a:lstStyle/>
        <a:p>
          <a:r>
            <a:rPr lang="en-US" b="0" i="0"/>
            <a:t>Guidelines for types of contracts</a:t>
          </a:r>
          <a:endParaRPr lang="en-US"/>
        </a:p>
      </dgm:t>
    </dgm:pt>
    <dgm:pt modelId="{410CB997-D05C-466F-971D-0D281A4444F7}" type="parTrans" cxnId="{14DF7F11-A19B-4FCF-8FCF-320B16A045A9}">
      <dgm:prSet/>
      <dgm:spPr/>
      <dgm:t>
        <a:bodyPr/>
        <a:lstStyle/>
        <a:p>
          <a:endParaRPr lang="en-US"/>
        </a:p>
      </dgm:t>
    </dgm:pt>
    <dgm:pt modelId="{3CBCCBC5-C792-4E5E-B664-4AA93C4C38DA}" type="sibTrans" cxnId="{14DF7F11-A19B-4FCF-8FCF-320B16A045A9}">
      <dgm:prSet/>
      <dgm:spPr/>
      <dgm:t>
        <a:bodyPr/>
        <a:lstStyle/>
        <a:p>
          <a:endParaRPr lang="en-US"/>
        </a:p>
      </dgm:t>
    </dgm:pt>
    <dgm:pt modelId="{ED3B0E48-4ECD-4385-9167-443792583654}">
      <dgm:prSet/>
      <dgm:spPr/>
      <dgm:t>
        <a:bodyPr/>
        <a:lstStyle/>
        <a:p>
          <a:r>
            <a:rPr lang="fr-FR" b="0" i="0"/>
            <a:t>Standard </a:t>
          </a:r>
          <a:r>
            <a:rPr lang="fr-FR" b="0" i="0" err="1"/>
            <a:t>Procurement</a:t>
          </a:r>
          <a:r>
            <a:rPr lang="fr-FR" b="0" i="0"/>
            <a:t> documents or </a:t>
          </a:r>
          <a:r>
            <a:rPr lang="fr-FR" b="0" i="0" err="1"/>
            <a:t>Templates</a:t>
          </a:r>
          <a:endParaRPr lang="en-US"/>
        </a:p>
      </dgm:t>
    </dgm:pt>
    <dgm:pt modelId="{EC68BBB0-888F-43E2-86E4-C00D4D789A9C}" type="parTrans" cxnId="{EE7CF0C8-50D5-4160-8A46-CD0455DF3922}">
      <dgm:prSet/>
      <dgm:spPr/>
      <dgm:t>
        <a:bodyPr/>
        <a:lstStyle/>
        <a:p>
          <a:endParaRPr lang="en-US"/>
        </a:p>
      </dgm:t>
    </dgm:pt>
    <dgm:pt modelId="{536B6F24-2F5C-4330-812A-58EE5C437AA6}" type="sibTrans" cxnId="{EE7CF0C8-50D5-4160-8A46-CD0455DF3922}">
      <dgm:prSet/>
      <dgm:spPr/>
      <dgm:t>
        <a:bodyPr/>
        <a:lstStyle/>
        <a:p>
          <a:endParaRPr lang="en-US"/>
        </a:p>
      </dgm:t>
    </dgm:pt>
    <dgm:pt modelId="{5E0D7BD3-DBC7-4413-A453-140EAC25FED5}">
      <dgm:prSet/>
      <dgm:spPr/>
      <dgm:t>
        <a:bodyPr/>
        <a:lstStyle/>
        <a:p>
          <a:r>
            <a:rPr lang="en-US" b="0" i="0"/>
            <a:t>Guidelines for creating contract work breakdown structures</a:t>
          </a:r>
          <a:endParaRPr lang="en-US"/>
        </a:p>
      </dgm:t>
    </dgm:pt>
    <dgm:pt modelId="{319E5BA2-1D99-4476-A87A-12FAA7D2BB0B}" type="parTrans" cxnId="{F022EA0F-B14C-4104-AC4E-C4CEA8DDBFBB}">
      <dgm:prSet/>
      <dgm:spPr/>
      <dgm:t>
        <a:bodyPr/>
        <a:lstStyle/>
        <a:p>
          <a:endParaRPr lang="en-US"/>
        </a:p>
      </dgm:t>
    </dgm:pt>
    <dgm:pt modelId="{CAFC9059-707C-4BEC-B4D1-EC1802F0901F}" type="sibTrans" cxnId="{F022EA0F-B14C-4104-AC4E-C4CEA8DDBFBB}">
      <dgm:prSet/>
      <dgm:spPr/>
      <dgm:t>
        <a:bodyPr/>
        <a:lstStyle/>
        <a:p>
          <a:endParaRPr lang="en-US"/>
        </a:p>
      </dgm:t>
    </dgm:pt>
    <dgm:pt modelId="{2A4E27E4-E0E3-464F-8A54-D447AEA71BB3}">
      <dgm:prSet/>
      <dgm:spPr/>
      <dgm:t>
        <a:bodyPr/>
        <a:lstStyle/>
        <a:p>
          <a:r>
            <a:rPr lang="en-US" b="0" i="0"/>
            <a:t>Roles and responsibilities of the project team</a:t>
          </a:r>
          <a:endParaRPr lang="en-US"/>
        </a:p>
      </dgm:t>
    </dgm:pt>
    <dgm:pt modelId="{58401EA2-793D-4E12-BAC4-FA6B21B2EA47}" type="parTrans" cxnId="{0AC5F46E-EB99-4F12-BE61-B1E785FD8AF1}">
      <dgm:prSet/>
      <dgm:spPr/>
      <dgm:t>
        <a:bodyPr/>
        <a:lstStyle/>
        <a:p>
          <a:endParaRPr lang="en-US"/>
        </a:p>
      </dgm:t>
    </dgm:pt>
    <dgm:pt modelId="{BB610F65-1629-4240-90DA-9C27E32A39A9}" type="sibTrans" cxnId="{0AC5F46E-EB99-4F12-BE61-B1E785FD8AF1}">
      <dgm:prSet/>
      <dgm:spPr/>
      <dgm:t>
        <a:bodyPr/>
        <a:lstStyle/>
        <a:p>
          <a:endParaRPr lang="en-US"/>
        </a:p>
      </dgm:t>
    </dgm:pt>
    <dgm:pt modelId="{8298C587-5AFC-41C9-B415-C604736D2F32}">
      <dgm:prSet/>
      <dgm:spPr/>
      <dgm:t>
        <a:bodyPr/>
        <a:lstStyle/>
        <a:p>
          <a:r>
            <a:rPr lang="en-US" b="0" i="0"/>
            <a:t>Suggestions for managing multiple providers</a:t>
          </a:r>
          <a:endParaRPr lang="en-US"/>
        </a:p>
      </dgm:t>
    </dgm:pt>
    <dgm:pt modelId="{6C7713F1-44B1-469E-A895-DFFB07B72833}" type="parTrans" cxnId="{BA2FCFA5-D3DE-414A-9384-1EDC668C50B2}">
      <dgm:prSet/>
      <dgm:spPr/>
      <dgm:t>
        <a:bodyPr/>
        <a:lstStyle/>
        <a:p>
          <a:endParaRPr lang="en-US"/>
        </a:p>
      </dgm:t>
    </dgm:pt>
    <dgm:pt modelId="{A7DBC118-3062-45EC-9A16-2F59E8433A18}" type="sibTrans" cxnId="{BA2FCFA5-D3DE-414A-9384-1EDC668C50B2}">
      <dgm:prSet/>
      <dgm:spPr/>
      <dgm:t>
        <a:bodyPr/>
        <a:lstStyle/>
        <a:p>
          <a:endParaRPr lang="en-US"/>
        </a:p>
      </dgm:t>
    </dgm:pt>
    <dgm:pt modelId="{C1C31036-BEC5-479A-8151-C81CAE222D42}">
      <dgm:prSet/>
      <dgm:spPr/>
      <dgm:t>
        <a:bodyPr/>
        <a:lstStyle/>
        <a:p>
          <a:r>
            <a:rPr lang="en-US" b="0" i="0"/>
            <a:t>Constraints and assumptions related to purchases</a:t>
          </a:r>
          <a:endParaRPr lang="en-US"/>
        </a:p>
      </dgm:t>
    </dgm:pt>
    <dgm:pt modelId="{12B34878-5D06-4861-94F7-97F227A17B54}" type="parTrans" cxnId="{DEA21074-5298-4B6F-9A6D-A010BBD9C1B5}">
      <dgm:prSet/>
      <dgm:spPr/>
      <dgm:t>
        <a:bodyPr/>
        <a:lstStyle/>
        <a:p>
          <a:endParaRPr lang="en-US"/>
        </a:p>
      </dgm:t>
    </dgm:pt>
    <dgm:pt modelId="{238F1E72-9391-434F-A231-406627E57C16}" type="sibTrans" cxnId="{DEA21074-5298-4B6F-9A6D-A010BBD9C1B5}">
      <dgm:prSet/>
      <dgm:spPr/>
      <dgm:t>
        <a:bodyPr/>
        <a:lstStyle/>
        <a:p>
          <a:endParaRPr lang="en-US"/>
        </a:p>
      </dgm:t>
    </dgm:pt>
    <dgm:pt modelId="{C938E253-B42D-4257-8256-283C197A199F}">
      <dgm:prSet/>
      <dgm:spPr/>
      <dgm:t>
        <a:bodyPr/>
        <a:lstStyle/>
        <a:p>
          <a:r>
            <a:rPr lang="en-US" b="0" i="0"/>
            <a:t>Risk mitigation strategies for purchases and acquisitions</a:t>
          </a:r>
          <a:r>
            <a:rPr lang="en-US"/>
            <a:t>- bonds</a:t>
          </a:r>
        </a:p>
      </dgm:t>
    </dgm:pt>
    <dgm:pt modelId="{3E48C9CF-D7F9-4ACB-8753-30EC91BB0D33}" type="parTrans" cxnId="{4A5E180A-8058-415A-B11F-7907E28BCAD5}">
      <dgm:prSet/>
      <dgm:spPr/>
      <dgm:t>
        <a:bodyPr/>
        <a:lstStyle/>
        <a:p>
          <a:endParaRPr lang="en-US"/>
        </a:p>
      </dgm:t>
    </dgm:pt>
    <dgm:pt modelId="{CAAD630D-DEA6-4062-AC4D-1752A4FA1CF5}" type="sibTrans" cxnId="{4A5E180A-8058-415A-B11F-7907E28BCAD5}">
      <dgm:prSet/>
      <dgm:spPr/>
      <dgm:t>
        <a:bodyPr/>
        <a:lstStyle/>
        <a:p>
          <a:endParaRPr lang="en-US"/>
        </a:p>
      </dgm:t>
    </dgm:pt>
    <dgm:pt modelId="{85A325C5-0DA0-4B3E-B786-00AAD49D6CFC}">
      <dgm:prSet/>
      <dgm:spPr/>
      <dgm:t>
        <a:bodyPr/>
        <a:lstStyle/>
        <a:p>
          <a:endParaRPr lang="en-US"/>
        </a:p>
      </dgm:t>
    </dgm:pt>
    <dgm:pt modelId="{90557C8D-3811-44C5-B942-3174190DCC14}" type="parTrans" cxnId="{7252F873-5425-4B0E-A3EA-9A8D9C28093D}">
      <dgm:prSet/>
      <dgm:spPr/>
      <dgm:t>
        <a:bodyPr/>
        <a:lstStyle/>
        <a:p>
          <a:endParaRPr lang="en-US"/>
        </a:p>
      </dgm:t>
    </dgm:pt>
    <dgm:pt modelId="{6A34774E-A679-4FAB-BEFE-9A76E2191BC9}" type="sibTrans" cxnId="{7252F873-5425-4B0E-A3EA-9A8D9C28093D}">
      <dgm:prSet/>
      <dgm:spPr/>
      <dgm:t>
        <a:bodyPr/>
        <a:lstStyle/>
        <a:p>
          <a:endParaRPr lang="en-US"/>
        </a:p>
      </dgm:t>
    </dgm:pt>
    <dgm:pt modelId="{3ED63E5F-1EBC-463F-B292-5E3254FF4B66}" type="pres">
      <dgm:prSet presAssocID="{EE9E5CA1-3841-456F-925D-11078ABE31C4}" presName="linear" presStyleCnt="0">
        <dgm:presLayoutVars>
          <dgm:animLvl val="lvl"/>
          <dgm:resizeHandles val="exact"/>
        </dgm:presLayoutVars>
      </dgm:prSet>
      <dgm:spPr/>
    </dgm:pt>
    <dgm:pt modelId="{B9CA2CB3-18CB-4897-BACE-011A753F925C}" type="pres">
      <dgm:prSet presAssocID="{AFA24B9F-F618-4E5E-92D6-A17865757ABB}" presName="parentText" presStyleLbl="node1" presStyleIdx="0" presStyleCnt="3">
        <dgm:presLayoutVars>
          <dgm:chMax val="0"/>
          <dgm:bulletEnabled val="1"/>
        </dgm:presLayoutVars>
      </dgm:prSet>
      <dgm:spPr/>
    </dgm:pt>
    <dgm:pt modelId="{5B45EA07-C8EA-44D7-92D5-D9DAF5BCE5C4}" type="pres">
      <dgm:prSet presAssocID="{55FEAEF3-F9BB-4548-AD27-068521E0629C}" presName="spacer" presStyleCnt="0"/>
      <dgm:spPr/>
    </dgm:pt>
    <dgm:pt modelId="{895113C6-D319-4723-A4C1-515C436FA183}" type="pres">
      <dgm:prSet presAssocID="{0A23C0D1-B86C-4B0F-8046-834336906E7C}" presName="parentText" presStyleLbl="node1" presStyleIdx="1" presStyleCnt="3">
        <dgm:presLayoutVars>
          <dgm:chMax val="0"/>
          <dgm:bulletEnabled val="1"/>
        </dgm:presLayoutVars>
      </dgm:prSet>
      <dgm:spPr/>
    </dgm:pt>
    <dgm:pt modelId="{F71D1E70-8BBA-4B9B-9E45-3A3016E9E561}" type="pres">
      <dgm:prSet presAssocID="{77E25C84-731B-4ED7-945D-47B5189E0252}" presName="spacer" presStyleCnt="0"/>
      <dgm:spPr/>
    </dgm:pt>
    <dgm:pt modelId="{74E95914-0E4D-4BDA-9CFF-CFA8D4FFAA54}" type="pres">
      <dgm:prSet presAssocID="{D808B9D5-CBD2-4293-A864-2F76B8027326}" presName="parentText" presStyleLbl="node1" presStyleIdx="2" presStyleCnt="3">
        <dgm:presLayoutVars>
          <dgm:chMax val="0"/>
          <dgm:bulletEnabled val="1"/>
        </dgm:presLayoutVars>
      </dgm:prSet>
      <dgm:spPr/>
    </dgm:pt>
    <dgm:pt modelId="{9F7BB947-04BF-409A-BE0F-706C491A3BEE}" type="pres">
      <dgm:prSet presAssocID="{D808B9D5-CBD2-4293-A864-2F76B8027326}" presName="childText" presStyleLbl="revTx" presStyleIdx="0" presStyleCnt="1" custScaleY="124945">
        <dgm:presLayoutVars>
          <dgm:bulletEnabled val="1"/>
        </dgm:presLayoutVars>
      </dgm:prSet>
      <dgm:spPr/>
    </dgm:pt>
  </dgm:ptLst>
  <dgm:cxnLst>
    <dgm:cxn modelId="{E77AD102-82F7-4EDA-8DBC-D4EB06A64481}" type="presOf" srcId="{0A23C0D1-B86C-4B0F-8046-834336906E7C}" destId="{895113C6-D319-4723-A4C1-515C436FA183}" srcOrd="0" destOrd="0" presId="urn:microsoft.com/office/officeart/2005/8/layout/vList2"/>
    <dgm:cxn modelId="{CEBE7306-302F-4DDF-A63C-AF445E6EB462}" type="presOf" srcId="{5E0D7BD3-DBC7-4413-A453-140EAC25FED5}" destId="{9F7BB947-04BF-409A-BE0F-706C491A3BEE}" srcOrd="0" destOrd="3" presId="urn:microsoft.com/office/officeart/2005/8/layout/vList2"/>
    <dgm:cxn modelId="{4A5E180A-8058-415A-B11F-7907E28BCAD5}" srcId="{D808B9D5-CBD2-4293-A864-2F76B8027326}" destId="{C938E253-B42D-4257-8256-283C197A199F}" srcOrd="7" destOrd="0" parTransId="{3E48C9CF-D7F9-4ACB-8753-30EC91BB0D33}" sibTransId="{CAAD630D-DEA6-4062-AC4D-1752A4FA1CF5}"/>
    <dgm:cxn modelId="{F022EA0F-B14C-4104-AC4E-C4CEA8DDBFBB}" srcId="{D808B9D5-CBD2-4293-A864-2F76B8027326}" destId="{5E0D7BD3-DBC7-4413-A453-140EAC25FED5}" srcOrd="3" destOrd="0" parTransId="{319E5BA2-1D99-4476-A87A-12FAA7D2BB0B}" sibTransId="{CAFC9059-707C-4BEC-B4D1-EC1802F0901F}"/>
    <dgm:cxn modelId="{14DF7F11-A19B-4FCF-8FCF-320B16A045A9}" srcId="{D808B9D5-CBD2-4293-A864-2F76B8027326}" destId="{BBEE7846-ED99-4B6D-9A04-66C8E77E56C4}" srcOrd="1" destOrd="0" parTransId="{410CB997-D05C-466F-971D-0D281A4444F7}" sibTransId="{3CBCCBC5-C792-4E5E-B664-4AA93C4C38DA}"/>
    <dgm:cxn modelId="{C0958A29-9CD8-452A-BC8B-FFAA1504F6D9}" type="presOf" srcId="{2A4E27E4-E0E3-464F-8A54-D447AEA71BB3}" destId="{9F7BB947-04BF-409A-BE0F-706C491A3BEE}" srcOrd="0" destOrd="4" presId="urn:microsoft.com/office/officeart/2005/8/layout/vList2"/>
    <dgm:cxn modelId="{D661DF45-93D1-42FE-8D3E-9E194CF70FC5}" type="presOf" srcId="{C1C31036-BEC5-479A-8151-C81CAE222D42}" destId="{9F7BB947-04BF-409A-BE0F-706C491A3BEE}" srcOrd="0" destOrd="6" presId="urn:microsoft.com/office/officeart/2005/8/layout/vList2"/>
    <dgm:cxn modelId="{CB0EC26B-5325-46C8-9F47-AE09588BC473}" srcId="{EE9E5CA1-3841-456F-925D-11078ABE31C4}" destId="{AFA24B9F-F618-4E5E-92D6-A17865757ABB}" srcOrd="0" destOrd="0" parTransId="{E4335B79-1EDE-4E60-A7EA-9D0E979460D4}" sibTransId="{55FEAEF3-F9BB-4548-AD27-068521E0629C}"/>
    <dgm:cxn modelId="{0AC5F46E-EB99-4F12-BE61-B1E785FD8AF1}" srcId="{D808B9D5-CBD2-4293-A864-2F76B8027326}" destId="{2A4E27E4-E0E3-464F-8A54-D447AEA71BB3}" srcOrd="4" destOrd="0" parTransId="{58401EA2-793D-4E12-BAC4-FA6B21B2EA47}" sibTransId="{BB610F65-1629-4240-90DA-9C27E32A39A9}"/>
    <dgm:cxn modelId="{7252F873-5425-4B0E-A3EA-9A8D9C28093D}" srcId="{D808B9D5-CBD2-4293-A864-2F76B8027326}" destId="{85A325C5-0DA0-4B3E-B786-00AAD49D6CFC}" srcOrd="0" destOrd="0" parTransId="{90557C8D-3811-44C5-B942-3174190DCC14}" sibTransId="{6A34774E-A679-4FAB-BEFE-9A76E2191BC9}"/>
    <dgm:cxn modelId="{DEA21074-5298-4B6F-9A6D-A010BBD9C1B5}" srcId="{D808B9D5-CBD2-4293-A864-2F76B8027326}" destId="{C1C31036-BEC5-479A-8151-C81CAE222D42}" srcOrd="6" destOrd="0" parTransId="{12B34878-5D06-4861-94F7-97F227A17B54}" sibTransId="{238F1E72-9391-434F-A231-406627E57C16}"/>
    <dgm:cxn modelId="{5C35AB79-3C03-4C5B-91F3-14EAA311AD0B}" type="presOf" srcId="{ED3B0E48-4ECD-4385-9167-443792583654}" destId="{9F7BB947-04BF-409A-BE0F-706C491A3BEE}" srcOrd="0" destOrd="2" presId="urn:microsoft.com/office/officeart/2005/8/layout/vList2"/>
    <dgm:cxn modelId="{B7230793-59C2-4A0D-B4F4-EDBF86BB5C4D}" type="presOf" srcId="{C938E253-B42D-4257-8256-283C197A199F}" destId="{9F7BB947-04BF-409A-BE0F-706C491A3BEE}" srcOrd="0" destOrd="7" presId="urn:microsoft.com/office/officeart/2005/8/layout/vList2"/>
    <dgm:cxn modelId="{A10A6797-B827-4865-8641-E5A02AFC0A6E}" srcId="{EE9E5CA1-3841-456F-925D-11078ABE31C4}" destId="{0A23C0D1-B86C-4B0F-8046-834336906E7C}" srcOrd="1" destOrd="0" parTransId="{14089F8B-377D-469D-9C1C-E7D422C1B745}" sibTransId="{77E25C84-731B-4ED7-945D-47B5189E0252}"/>
    <dgm:cxn modelId="{28852CA5-6289-42E9-82A2-9D7B43CE0AA8}" type="presOf" srcId="{EE9E5CA1-3841-456F-925D-11078ABE31C4}" destId="{3ED63E5F-1EBC-463F-B292-5E3254FF4B66}" srcOrd="0" destOrd="0" presId="urn:microsoft.com/office/officeart/2005/8/layout/vList2"/>
    <dgm:cxn modelId="{BA2FCFA5-D3DE-414A-9384-1EDC668C50B2}" srcId="{D808B9D5-CBD2-4293-A864-2F76B8027326}" destId="{8298C587-5AFC-41C9-B415-C604736D2F32}" srcOrd="5" destOrd="0" parTransId="{6C7713F1-44B1-469E-A895-DFFB07B72833}" sibTransId="{A7DBC118-3062-45EC-9A16-2F59E8433A18}"/>
    <dgm:cxn modelId="{2AC176B2-1E84-4CFD-A268-604E4B79D513}" type="presOf" srcId="{85A325C5-0DA0-4B3E-B786-00AAD49D6CFC}" destId="{9F7BB947-04BF-409A-BE0F-706C491A3BEE}" srcOrd="0" destOrd="0" presId="urn:microsoft.com/office/officeart/2005/8/layout/vList2"/>
    <dgm:cxn modelId="{5B02F5BF-5610-49ED-AFFD-8E4D1F5F5120}" type="presOf" srcId="{D808B9D5-CBD2-4293-A864-2F76B8027326}" destId="{74E95914-0E4D-4BDA-9CFF-CFA8D4FFAA54}" srcOrd="0" destOrd="0" presId="urn:microsoft.com/office/officeart/2005/8/layout/vList2"/>
    <dgm:cxn modelId="{EE7CF0C8-50D5-4160-8A46-CD0455DF3922}" srcId="{D808B9D5-CBD2-4293-A864-2F76B8027326}" destId="{ED3B0E48-4ECD-4385-9167-443792583654}" srcOrd="2" destOrd="0" parTransId="{EC68BBB0-888F-43E2-86E4-C00D4D789A9C}" sibTransId="{536B6F24-2F5C-4330-812A-58EE5C437AA6}"/>
    <dgm:cxn modelId="{CC9EE5ED-167E-47BE-90E1-B4AB2DDC7A06}" type="presOf" srcId="{AFA24B9F-F618-4E5E-92D6-A17865757ABB}" destId="{B9CA2CB3-18CB-4897-BACE-011A753F925C}" srcOrd="0" destOrd="0" presId="urn:microsoft.com/office/officeart/2005/8/layout/vList2"/>
    <dgm:cxn modelId="{79E1CAF1-64E2-4EB6-B13F-FB314EFB8AEE}" srcId="{EE9E5CA1-3841-456F-925D-11078ABE31C4}" destId="{D808B9D5-CBD2-4293-A864-2F76B8027326}" srcOrd="2" destOrd="0" parTransId="{A5180754-A3D3-495B-83A0-FC0232580589}" sibTransId="{E39E4CB2-A1EA-4E7A-9F13-C8254E42DDED}"/>
    <dgm:cxn modelId="{B2CE19F9-F4A6-4E72-B7DF-D9BBC6268DF3}" type="presOf" srcId="{8298C587-5AFC-41C9-B415-C604736D2F32}" destId="{9F7BB947-04BF-409A-BE0F-706C491A3BEE}" srcOrd="0" destOrd="5" presId="urn:microsoft.com/office/officeart/2005/8/layout/vList2"/>
    <dgm:cxn modelId="{6FA5FFFA-2F2C-416D-9F08-633FA4AD9513}" type="presOf" srcId="{BBEE7846-ED99-4B6D-9A04-66C8E77E56C4}" destId="{9F7BB947-04BF-409A-BE0F-706C491A3BEE}" srcOrd="0" destOrd="1" presId="urn:microsoft.com/office/officeart/2005/8/layout/vList2"/>
    <dgm:cxn modelId="{17FE1838-BFCB-44EB-8486-8784CEF9B911}" type="presParOf" srcId="{3ED63E5F-1EBC-463F-B292-5E3254FF4B66}" destId="{B9CA2CB3-18CB-4897-BACE-011A753F925C}" srcOrd="0" destOrd="0" presId="urn:microsoft.com/office/officeart/2005/8/layout/vList2"/>
    <dgm:cxn modelId="{197565FF-7751-4259-8C16-B75CA9F08ADD}" type="presParOf" srcId="{3ED63E5F-1EBC-463F-B292-5E3254FF4B66}" destId="{5B45EA07-C8EA-44D7-92D5-D9DAF5BCE5C4}" srcOrd="1" destOrd="0" presId="urn:microsoft.com/office/officeart/2005/8/layout/vList2"/>
    <dgm:cxn modelId="{712E7269-6871-4DB9-A9D9-121E6CB42D66}" type="presParOf" srcId="{3ED63E5F-1EBC-463F-B292-5E3254FF4B66}" destId="{895113C6-D319-4723-A4C1-515C436FA183}" srcOrd="2" destOrd="0" presId="urn:microsoft.com/office/officeart/2005/8/layout/vList2"/>
    <dgm:cxn modelId="{136102F3-1504-4F31-8EDE-46AB81FB2AEA}" type="presParOf" srcId="{3ED63E5F-1EBC-463F-B292-5E3254FF4B66}" destId="{F71D1E70-8BBA-4B9B-9E45-3A3016E9E561}" srcOrd="3" destOrd="0" presId="urn:microsoft.com/office/officeart/2005/8/layout/vList2"/>
    <dgm:cxn modelId="{767FA40A-68C6-4E7B-AD27-52DA73C0C4E2}" type="presParOf" srcId="{3ED63E5F-1EBC-463F-B292-5E3254FF4B66}" destId="{74E95914-0E4D-4BDA-9CFF-CFA8D4FFAA54}" srcOrd="4" destOrd="0" presId="urn:microsoft.com/office/officeart/2005/8/layout/vList2"/>
    <dgm:cxn modelId="{2A64DEA7-40D2-458E-9001-77A34FF279B9}" type="presParOf" srcId="{3ED63E5F-1EBC-463F-B292-5E3254FF4B66}" destId="{9F7BB947-04BF-409A-BE0F-706C491A3BE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FF913-1B7F-45F9-BE7C-223AC76BA9E6}">
      <dsp:nvSpPr>
        <dsp:cNvPr id="0" name=""/>
        <dsp:cNvSpPr/>
      </dsp:nvSpPr>
      <dsp:spPr>
        <a:xfrm>
          <a:off x="0" y="4647"/>
          <a:ext cx="7315200" cy="1465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994704-6B21-4D5B-986F-A3649EDEBAF7}">
      <dsp:nvSpPr>
        <dsp:cNvPr id="0" name=""/>
        <dsp:cNvSpPr/>
      </dsp:nvSpPr>
      <dsp:spPr>
        <a:xfrm>
          <a:off x="443308" y="334381"/>
          <a:ext cx="806803" cy="8060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A86302-1DAA-4585-ADAE-52FCCC6C182C}">
      <dsp:nvSpPr>
        <dsp:cNvPr id="0" name=""/>
        <dsp:cNvSpPr/>
      </dsp:nvSpPr>
      <dsp:spPr>
        <a:xfrm>
          <a:off x="1693421" y="4647"/>
          <a:ext cx="5555431" cy="1466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49" tIns="155249" rIns="155249" bIns="155249" numCol="1" spcCol="1270" anchor="ctr" anchorCtr="0">
          <a:noAutofit/>
        </a:bodyPr>
        <a:lstStyle/>
        <a:p>
          <a:pPr marL="0" lvl="0" indent="0" algn="l" defTabSz="800100">
            <a:lnSpc>
              <a:spcPct val="100000"/>
            </a:lnSpc>
            <a:spcBef>
              <a:spcPct val="0"/>
            </a:spcBef>
            <a:spcAft>
              <a:spcPct val="35000"/>
            </a:spcAft>
            <a:buNone/>
          </a:pPr>
          <a:r>
            <a:rPr lang="en-IN" sz="1800" b="1" kern="1200">
              <a:highlight>
                <a:srgbClr val="FFFF00"/>
              </a:highlight>
            </a:rPr>
            <a:t>Planning Procurement Management: </a:t>
          </a:r>
          <a:r>
            <a:rPr lang="en-IN" sz="1800" kern="1200"/>
            <a:t>Involves determining what, when and how to procure. One must decide what to outsource and determine the type of contract and describe the work for potential sellers.</a:t>
          </a:r>
          <a:endParaRPr lang="en-US" sz="1800" kern="1200"/>
        </a:p>
      </dsp:txBody>
      <dsp:txXfrm>
        <a:off x="1693421" y="4647"/>
        <a:ext cx="5555431" cy="1466916"/>
      </dsp:txXfrm>
    </dsp:sp>
    <dsp:sp modelId="{C708668A-1531-4CC7-9DF7-581463F7C240}">
      <dsp:nvSpPr>
        <dsp:cNvPr id="0" name=""/>
        <dsp:cNvSpPr/>
      </dsp:nvSpPr>
      <dsp:spPr>
        <a:xfrm>
          <a:off x="0" y="1827179"/>
          <a:ext cx="7315200" cy="1465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4B27E-F30B-4013-A6E4-A01EE530EA23}">
      <dsp:nvSpPr>
        <dsp:cNvPr id="0" name=""/>
        <dsp:cNvSpPr/>
      </dsp:nvSpPr>
      <dsp:spPr>
        <a:xfrm>
          <a:off x="443308" y="2156913"/>
          <a:ext cx="806803" cy="8060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E95AB-BAD3-495C-88FD-4586EEBBCE80}">
      <dsp:nvSpPr>
        <dsp:cNvPr id="0" name=""/>
        <dsp:cNvSpPr/>
      </dsp:nvSpPr>
      <dsp:spPr>
        <a:xfrm>
          <a:off x="1693421" y="1827179"/>
          <a:ext cx="5555431" cy="1466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49" tIns="155249" rIns="155249" bIns="155249" numCol="1" spcCol="1270" anchor="ctr" anchorCtr="0">
          <a:noAutofit/>
        </a:bodyPr>
        <a:lstStyle/>
        <a:p>
          <a:pPr marL="0" lvl="0" indent="0" algn="l" defTabSz="889000">
            <a:lnSpc>
              <a:spcPct val="100000"/>
            </a:lnSpc>
            <a:spcBef>
              <a:spcPct val="0"/>
            </a:spcBef>
            <a:spcAft>
              <a:spcPct val="35000"/>
            </a:spcAft>
            <a:buNone/>
          </a:pPr>
          <a:r>
            <a:rPr lang="en-IN" sz="2000" b="1" kern="1200">
              <a:highlight>
                <a:srgbClr val="FFFF00"/>
              </a:highlight>
            </a:rPr>
            <a:t>Conducting procurements: </a:t>
          </a:r>
          <a:r>
            <a:rPr lang="en-IN" sz="2000" kern="1200"/>
            <a:t>Involves obtaining seller responses, selecting sellers and awarding contracts.</a:t>
          </a:r>
          <a:endParaRPr lang="en-US" sz="2000" kern="1200"/>
        </a:p>
      </dsp:txBody>
      <dsp:txXfrm>
        <a:off x="1693421" y="1827179"/>
        <a:ext cx="5555431" cy="1466916"/>
      </dsp:txXfrm>
    </dsp:sp>
    <dsp:sp modelId="{C258E764-6B00-477F-9D1D-C1A0404B437B}">
      <dsp:nvSpPr>
        <dsp:cNvPr id="0" name=""/>
        <dsp:cNvSpPr/>
      </dsp:nvSpPr>
      <dsp:spPr>
        <a:xfrm>
          <a:off x="0" y="3649711"/>
          <a:ext cx="7315200" cy="14654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BD889-0888-48B5-AFD3-D53B2EF9D7AE}">
      <dsp:nvSpPr>
        <dsp:cNvPr id="0" name=""/>
        <dsp:cNvSpPr/>
      </dsp:nvSpPr>
      <dsp:spPr>
        <a:xfrm>
          <a:off x="443742" y="3979445"/>
          <a:ext cx="806803" cy="8060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7911B0-3321-4FC3-A0CB-0ACD470DCF15}">
      <dsp:nvSpPr>
        <dsp:cNvPr id="0" name=""/>
        <dsp:cNvSpPr/>
      </dsp:nvSpPr>
      <dsp:spPr>
        <a:xfrm>
          <a:off x="1694287" y="3649711"/>
          <a:ext cx="5555431" cy="1466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249" tIns="155249" rIns="155249" bIns="155249" numCol="1" spcCol="1270" anchor="ctr" anchorCtr="0">
          <a:noAutofit/>
        </a:bodyPr>
        <a:lstStyle/>
        <a:p>
          <a:pPr marL="0" lvl="0" indent="0" algn="l" defTabSz="889000">
            <a:lnSpc>
              <a:spcPct val="100000"/>
            </a:lnSpc>
            <a:spcBef>
              <a:spcPct val="0"/>
            </a:spcBef>
            <a:spcAft>
              <a:spcPct val="35000"/>
            </a:spcAft>
            <a:buNone/>
          </a:pPr>
          <a:r>
            <a:rPr lang="en-IN" sz="2000" b="1" kern="1200">
              <a:highlight>
                <a:srgbClr val="FFFF00"/>
              </a:highlight>
            </a:rPr>
            <a:t>Controlling procurements: </a:t>
          </a:r>
          <a:r>
            <a:rPr lang="en-IN" sz="2000" kern="1200"/>
            <a:t>Involves managing relationships with sellers, monitoring contract performance, making changes as appropriate, and closing out contracts.</a:t>
          </a:r>
          <a:endParaRPr lang="en-US" sz="2000" kern="1200"/>
        </a:p>
      </dsp:txBody>
      <dsp:txXfrm>
        <a:off x="1694287" y="3649711"/>
        <a:ext cx="5555431" cy="1466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AC5E8-A4E8-4F91-A772-9E910AFF648B}">
      <dsp:nvSpPr>
        <dsp:cNvPr id="0" name=""/>
        <dsp:cNvSpPr/>
      </dsp:nvSpPr>
      <dsp:spPr>
        <a:xfrm>
          <a:off x="0" y="29061"/>
          <a:ext cx="7728267" cy="12097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IN" sz="2200" kern="1200"/>
            <a:t>Planning procurement management involves determining the project needs and deciding WHAT, HOW MUCH and WHEN to procure.</a:t>
          </a:r>
          <a:r>
            <a:rPr lang="en-IN" sz="2200" kern="1200">
              <a:latin typeface="Corbel" panose="020B0503020204020204"/>
            </a:rPr>
            <a:t> </a:t>
          </a:r>
          <a:endParaRPr lang="en-US" sz="2200" kern="1200"/>
        </a:p>
      </dsp:txBody>
      <dsp:txXfrm>
        <a:off x="59057" y="88118"/>
        <a:ext cx="7610153" cy="1091666"/>
      </dsp:txXfrm>
    </dsp:sp>
    <dsp:sp modelId="{4AB88EB5-4D59-4BDC-BFD9-D9DB659256BD}">
      <dsp:nvSpPr>
        <dsp:cNvPr id="0" name=""/>
        <dsp:cNvSpPr/>
      </dsp:nvSpPr>
      <dsp:spPr>
        <a:xfrm>
          <a:off x="0" y="1302201"/>
          <a:ext cx="7728267" cy="1209780"/>
        </a:xfrm>
        <a:prstGeom prst="roundRect">
          <a:avLst/>
        </a:prstGeom>
        <a:solidFill>
          <a:schemeClr val="accent2">
            <a:hueOff val="651485"/>
            <a:satOff val="-10511"/>
            <a:lumOff val="-18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This is often facilitated with the help of a contract that specifies all the needs such as quantity, delivery time and nature of services or goods.</a:t>
          </a:r>
          <a:endParaRPr lang="en-US" sz="2200" kern="1200"/>
        </a:p>
      </dsp:txBody>
      <dsp:txXfrm>
        <a:off x="59057" y="1361258"/>
        <a:ext cx="7610153" cy="1091666"/>
      </dsp:txXfrm>
    </dsp:sp>
    <dsp:sp modelId="{966B4FF0-4E1A-4B6F-BF59-0C7C087315DA}">
      <dsp:nvSpPr>
        <dsp:cNvPr id="0" name=""/>
        <dsp:cNvSpPr/>
      </dsp:nvSpPr>
      <dsp:spPr>
        <a:xfrm>
          <a:off x="0" y="2575342"/>
          <a:ext cx="7728267" cy="1209780"/>
        </a:xfrm>
        <a:prstGeom prst="roundRect">
          <a:avLst/>
        </a:prstGeom>
        <a:solidFill>
          <a:schemeClr val="accent2">
            <a:hueOff val="1302969"/>
            <a:satOff val="-21023"/>
            <a:lumOff val="-36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IN" sz="2200" kern="1200"/>
            <a:t>The contract is a mutually agreed legally binding document.</a:t>
          </a:r>
          <a:r>
            <a:rPr lang="en-IN" sz="2200" kern="1200">
              <a:latin typeface="Corbel" panose="020B0503020204020204"/>
            </a:rPr>
            <a:t> </a:t>
          </a:r>
          <a:endParaRPr lang="en-US" sz="2200" kern="1200"/>
        </a:p>
      </dsp:txBody>
      <dsp:txXfrm>
        <a:off x="59057" y="2634399"/>
        <a:ext cx="7610153" cy="1091666"/>
      </dsp:txXfrm>
    </dsp:sp>
    <dsp:sp modelId="{95C16B17-269C-452F-963B-F1147152A593}">
      <dsp:nvSpPr>
        <dsp:cNvPr id="0" name=""/>
        <dsp:cNvSpPr/>
      </dsp:nvSpPr>
      <dsp:spPr>
        <a:xfrm>
          <a:off x="0" y="3848482"/>
          <a:ext cx="7728267" cy="120978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a:t>Each organization may have a different procurement cycle however contract or a Request for Proposal (RFP) is where the cycle is initiated.</a:t>
          </a:r>
          <a:endParaRPr lang="en-US" sz="2200" kern="1200"/>
        </a:p>
      </dsp:txBody>
      <dsp:txXfrm>
        <a:off x="59057" y="3907539"/>
        <a:ext cx="7610153" cy="10916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E231C-4F2A-472C-8C33-6A6247C31913}">
      <dsp:nvSpPr>
        <dsp:cNvPr id="0" name=""/>
        <dsp:cNvSpPr/>
      </dsp:nvSpPr>
      <dsp:spPr>
        <a:xfrm>
          <a:off x="0" y="754"/>
          <a:ext cx="7728267" cy="176616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A02B33-B9B6-4110-82DD-6F4BD5E7EF50}">
      <dsp:nvSpPr>
        <dsp:cNvPr id="0" name=""/>
        <dsp:cNvSpPr/>
      </dsp:nvSpPr>
      <dsp:spPr>
        <a:xfrm>
          <a:off x="534264" y="398141"/>
          <a:ext cx="971390" cy="971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F614AD-75CE-4D88-861B-D890324BC17D}">
      <dsp:nvSpPr>
        <dsp:cNvPr id="0" name=""/>
        <dsp:cNvSpPr/>
      </dsp:nvSpPr>
      <dsp:spPr>
        <a:xfrm>
          <a:off x="2039920" y="754"/>
          <a:ext cx="5688346" cy="176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919" tIns="186919" rIns="186919" bIns="186919" numCol="1" spcCol="1270" anchor="ctr" anchorCtr="0">
          <a:noAutofit/>
        </a:bodyPr>
        <a:lstStyle/>
        <a:p>
          <a:pPr marL="0" lvl="0" indent="0" algn="l" defTabSz="755650">
            <a:lnSpc>
              <a:spcPct val="90000"/>
            </a:lnSpc>
            <a:spcBef>
              <a:spcPct val="0"/>
            </a:spcBef>
            <a:spcAft>
              <a:spcPct val="35000"/>
            </a:spcAft>
            <a:buNone/>
          </a:pPr>
          <a:r>
            <a:rPr lang="en-IN" sz="1700" b="1" kern="1200"/>
            <a:t>Make-or- buy analysis: </a:t>
          </a:r>
          <a:r>
            <a:rPr lang="en-IN" sz="1700" kern="1200"/>
            <a:t>It is used to determine whether the organization should make a product or perform service inside the organization or purchase from elsewhere.</a:t>
          </a:r>
          <a:endParaRPr lang="en-US" sz="1700" kern="1200"/>
        </a:p>
      </dsp:txBody>
      <dsp:txXfrm>
        <a:off x="2039920" y="754"/>
        <a:ext cx="5688346" cy="1766164"/>
      </dsp:txXfrm>
    </dsp:sp>
    <dsp:sp modelId="{14AB7463-6086-45F3-9F64-F7B055B09E4B}">
      <dsp:nvSpPr>
        <dsp:cNvPr id="0" name=""/>
        <dsp:cNvSpPr/>
      </dsp:nvSpPr>
      <dsp:spPr>
        <a:xfrm>
          <a:off x="0" y="2208460"/>
          <a:ext cx="7728267" cy="1766164"/>
        </a:xfrm>
        <a:prstGeom prst="roundRect">
          <a:avLst>
            <a:gd name="adj" fmla="val 10000"/>
          </a:avLst>
        </a:prstGeom>
        <a:solidFill>
          <a:schemeClr val="accent5">
            <a:hueOff val="5589159"/>
            <a:satOff val="-4817"/>
            <a:lumOff val="6373"/>
            <a:alphaOff val="0"/>
          </a:schemeClr>
        </a:solidFill>
        <a:ln>
          <a:noFill/>
        </a:ln>
        <a:effectLst/>
      </dsp:spPr>
      <dsp:style>
        <a:lnRef idx="0">
          <a:scrgbClr r="0" g="0" b="0"/>
        </a:lnRef>
        <a:fillRef idx="1">
          <a:scrgbClr r="0" g="0" b="0"/>
        </a:fillRef>
        <a:effectRef idx="0">
          <a:scrgbClr r="0" g="0" b="0"/>
        </a:effectRef>
        <a:fontRef idx="minor"/>
      </dsp:style>
    </dsp:sp>
    <dsp:sp modelId="{F6D45B19-16BE-4A6C-B853-AC4692847128}">
      <dsp:nvSpPr>
        <dsp:cNvPr id="0" name=""/>
        <dsp:cNvSpPr/>
      </dsp:nvSpPr>
      <dsp:spPr>
        <a:xfrm>
          <a:off x="534264" y="2605847"/>
          <a:ext cx="971390" cy="971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8A8396-2A20-4D44-9285-B18E24C7D76A}">
      <dsp:nvSpPr>
        <dsp:cNvPr id="0" name=""/>
        <dsp:cNvSpPr/>
      </dsp:nvSpPr>
      <dsp:spPr>
        <a:xfrm>
          <a:off x="2039920" y="2208460"/>
          <a:ext cx="5688346" cy="176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919" tIns="186919" rIns="186919" bIns="186919" numCol="1" spcCol="1270" anchor="ctr" anchorCtr="0">
          <a:noAutofit/>
        </a:bodyPr>
        <a:lstStyle/>
        <a:p>
          <a:pPr marL="0" lvl="0" indent="0" algn="l" defTabSz="755650">
            <a:lnSpc>
              <a:spcPct val="90000"/>
            </a:lnSpc>
            <a:spcBef>
              <a:spcPct val="0"/>
            </a:spcBef>
            <a:spcAft>
              <a:spcPct val="35000"/>
            </a:spcAft>
            <a:buNone/>
          </a:pPr>
          <a:r>
            <a:rPr lang="en-IN" sz="1700" b="1" kern="1200"/>
            <a:t>Expert Judgement: </a:t>
          </a:r>
          <a:r>
            <a:rPr lang="en-IN" sz="1700" kern="1200"/>
            <a:t>Experts both internally within the organizations and outside provide strategic advice in planning purchases and acquisitions. Project teams often consult experts as a part of good business practice.</a:t>
          </a:r>
          <a:endParaRPr lang="en-US" sz="1700" kern="1200"/>
        </a:p>
      </dsp:txBody>
      <dsp:txXfrm>
        <a:off x="2039920" y="2208460"/>
        <a:ext cx="5688346" cy="1766164"/>
      </dsp:txXfrm>
    </dsp:sp>
    <dsp:sp modelId="{90C74871-B190-4DA9-804E-1A8474D0A5AB}">
      <dsp:nvSpPr>
        <dsp:cNvPr id="0" name=""/>
        <dsp:cNvSpPr/>
      </dsp:nvSpPr>
      <dsp:spPr>
        <a:xfrm>
          <a:off x="0" y="4416166"/>
          <a:ext cx="7728267" cy="1766164"/>
        </a:xfrm>
        <a:prstGeom prst="roundRect">
          <a:avLst>
            <a:gd name="adj" fmla="val 10000"/>
          </a:avLst>
        </a:prstGeom>
        <a:solidFill>
          <a:schemeClr val="accent5">
            <a:hueOff val="11178319"/>
            <a:satOff val="-9634"/>
            <a:lumOff val="12746"/>
            <a:alphaOff val="0"/>
          </a:schemeClr>
        </a:solidFill>
        <a:ln>
          <a:noFill/>
        </a:ln>
        <a:effectLst/>
      </dsp:spPr>
      <dsp:style>
        <a:lnRef idx="0">
          <a:scrgbClr r="0" g="0" b="0"/>
        </a:lnRef>
        <a:fillRef idx="1">
          <a:scrgbClr r="0" g="0" b="0"/>
        </a:fillRef>
        <a:effectRef idx="0">
          <a:scrgbClr r="0" g="0" b="0"/>
        </a:effectRef>
        <a:fontRef idx="minor"/>
      </dsp:style>
    </dsp:sp>
    <dsp:sp modelId="{1E8C10BE-FB26-4F23-BD5D-11773B52FAF5}">
      <dsp:nvSpPr>
        <dsp:cNvPr id="0" name=""/>
        <dsp:cNvSpPr/>
      </dsp:nvSpPr>
      <dsp:spPr>
        <a:xfrm>
          <a:off x="534264" y="4813553"/>
          <a:ext cx="971390" cy="971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961B6-89D3-4CA1-B889-2A2E05CE084A}">
      <dsp:nvSpPr>
        <dsp:cNvPr id="0" name=""/>
        <dsp:cNvSpPr/>
      </dsp:nvSpPr>
      <dsp:spPr>
        <a:xfrm>
          <a:off x="2039920" y="4416166"/>
          <a:ext cx="5688346" cy="176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919" tIns="186919" rIns="186919" bIns="186919" numCol="1" spcCol="1270" anchor="ctr" anchorCtr="0">
          <a:noAutofit/>
        </a:bodyPr>
        <a:lstStyle/>
        <a:p>
          <a:pPr marL="0" lvl="0" indent="0" algn="l" defTabSz="755650">
            <a:lnSpc>
              <a:spcPct val="90000"/>
            </a:lnSpc>
            <a:spcBef>
              <a:spcPct val="0"/>
            </a:spcBef>
            <a:spcAft>
              <a:spcPct val="35000"/>
            </a:spcAft>
            <a:buNone/>
          </a:pPr>
          <a:r>
            <a:rPr lang="en-IN" sz="1700" b="1" kern="1200"/>
            <a:t>Market Research :</a:t>
          </a:r>
          <a:r>
            <a:rPr lang="en-IN" sz="1700" kern="1200"/>
            <a:t> Procurement team needs to evaluate several vendors in the market that provide the same services or products. So, they must choose suppliers carefully. Some organizations maintain a preferred vendor list and detailed information about them.</a:t>
          </a:r>
          <a:endParaRPr lang="en-US" sz="1700" kern="1200"/>
        </a:p>
      </dsp:txBody>
      <dsp:txXfrm>
        <a:off x="2039920" y="4416166"/>
        <a:ext cx="5688346" cy="1766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CA2CB3-18CB-4897-BACE-011A753F925C}">
      <dsp:nvSpPr>
        <dsp:cNvPr id="0" name=""/>
        <dsp:cNvSpPr/>
      </dsp:nvSpPr>
      <dsp:spPr>
        <a:xfrm>
          <a:off x="0" y="157354"/>
          <a:ext cx="7559504" cy="9149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Describes how the procurement processes will be managed- from developing documentation to contract closure.</a:t>
          </a:r>
          <a:endParaRPr lang="en-US" sz="2300" kern="1200"/>
        </a:p>
      </dsp:txBody>
      <dsp:txXfrm>
        <a:off x="44664" y="202018"/>
        <a:ext cx="7470176" cy="825612"/>
      </dsp:txXfrm>
    </dsp:sp>
    <dsp:sp modelId="{895113C6-D319-4723-A4C1-515C436FA183}">
      <dsp:nvSpPr>
        <dsp:cNvPr id="0" name=""/>
        <dsp:cNvSpPr/>
      </dsp:nvSpPr>
      <dsp:spPr>
        <a:xfrm>
          <a:off x="0" y="1138534"/>
          <a:ext cx="7559504" cy="914940"/>
        </a:xfrm>
        <a:prstGeom prst="roundRect">
          <a:avLst/>
        </a:prstGeom>
        <a:solidFill>
          <a:schemeClr val="accent2">
            <a:hueOff val="977227"/>
            <a:satOff val="-15767"/>
            <a:lumOff val="-2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P</a:t>
          </a:r>
          <a:r>
            <a:rPr lang="en-US" sz="2300" b="0" i="0" kern="1200"/>
            <a:t>rocurement management plan will vary with project needs. </a:t>
          </a:r>
          <a:endParaRPr lang="en-US" sz="2300" kern="1200"/>
        </a:p>
      </dsp:txBody>
      <dsp:txXfrm>
        <a:off x="44664" y="1183198"/>
        <a:ext cx="7470176" cy="825612"/>
      </dsp:txXfrm>
    </dsp:sp>
    <dsp:sp modelId="{74E95914-0E4D-4BDA-9CFF-CFA8D4FFAA54}">
      <dsp:nvSpPr>
        <dsp:cNvPr id="0" name=""/>
        <dsp:cNvSpPr/>
      </dsp:nvSpPr>
      <dsp:spPr>
        <a:xfrm>
          <a:off x="0" y="2119714"/>
          <a:ext cx="7559504" cy="914940"/>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Some things that will be included in the plan.</a:t>
          </a:r>
          <a:endParaRPr lang="en-US" sz="2300" kern="1200"/>
        </a:p>
      </dsp:txBody>
      <dsp:txXfrm>
        <a:off x="44664" y="2164378"/>
        <a:ext cx="7470176" cy="825612"/>
      </dsp:txXfrm>
    </dsp:sp>
    <dsp:sp modelId="{9F7BB947-04BF-409A-BE0F-706C491A3BEE}">
      <dsp:nvSpPr>
        <dsp:cNvPr id="0" name=""/>
        <dsp:cNvSpPr/>
      </dsp:nvSpPr>
      <dsp:spPr>
        <a:xfrm>
          <a:off x="0" y="3034654"/>
          <a:ext cx="7559504" cy="3093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29210" rIns="163576" bIns="29210" numCol="1" spcCol="1270" anchor="t" anchorCtr="0">
          <a:noAutofit/>
        </a:bodyPr>
        <a:lstStyle/>
        <a:p>
          <a:pPr marL="171450" lvl="1" indent="-171450" algn="l" defTabSz="800100">
            <a:lnSpc>
              <a:spcPct val="90000"/>
            </a:lnSpc>
            <a:spcBef>
              <a:spcPct val="0"/>
            </a:spcBef>
            <a:spcAft>
              <a:spcPct val="20000"/>
            </a:spcAft>
            <a:buChar char="•"/>
          </a:pPr>
          <a:endParaRPr lang="en-US" sz="1800" kern="1200"/>
        </a:p>
        <a:p>
          <a:pPr marL="171450" lvl="1" indent="-171450" algn="l" defTabSz="800100">
            <a:lnSpc>
              <a:spcPct val="90000"/>
            </a:lnSpc>
            <a:spcBef>
              <a:spcPct val="0"/>
            </a:spcBef>
            <a:spcAft>
              <a:spcPct val="20000"/>
            </a:spcAft>
            <a:buChar char="•"/>
          </a:pPr>
          <a:r>
            <a:rPr lang="en-US" sz="1800" b="0" i="0" kern="1200"/>
            <a:t>Guidelines for types of contracts</a:t>
          </a:r>
          <a:endParaRPr lang="en-US" sz="1800" kern="1200"/>
        </a:p>
        <a:p>
          <a:pPr marL="171450" lvl="1" indent="-171450" algn="l" defTabSz="800100">
            <a:lnSpc>
              <a:spcPct val="90000"/>
            </a:lnSpc>
            <a:spcBef>
              <a:spcPct val="0"/>
            </a:spcBef>
            <a:spcAft>
              <a:spcPct val="20000"/>
            </a:spcAft>
            <a:buChar char="•"/>
          </a:pPr>
          <a:r>
            <a:rPr lang="fr-FR" sz="1800" b="0" i="0" kern="1200"/>
            <a:t>Standard </a:t>
          </a:r>
          <a:r>
            <a:rPr lang="fr-FR" sz="1800" b="0" i="0" kern="1200" err="1"/>
            <a:t>Procurement</a:t>
          </a:r>
          <a:r>
            <a:rPr lang="fr-FR" sz="1800" b="0" i="0" kern="1200"/>
            <a:t> documents or </a:t>
          </a:r>
          <a:r>
            <a:rPr lang="fr-FR" sz="1800" b="0" i="0" kern="1200" err="1"/>
            <a:t>Templates</a:t>
          </a:r>
          <a:endParaRPr lang="en-US" sz="1800" kern="1200"/>
        </a:p>
        <a:p>
          <a:pPr marL="171450" lvl="1" indent="-171450" algn="l" defTabSz="800100">
            <a:lnSpc>
              <a:spcPct val="90000"/>
            </a:lnSpc>
            <a:spcBef>
              <a:spcPct val="0"/>
            </a:spcBef>
            <a:spcAft>
              <a:spcPct val="20000"/>
            </a:spcAft>
            <a:buChar char="•"/>
          </a:pPr>
          <a:r>
            <a:rPr lang="en-US" sz="1800" b="0" i="0" kern="1200"/>
            <a:t>Guidelines for creating contract work breakdown structures</a:t>
          </a:r>
          <a:endParaRPr lang="en-US" sz="1800" kern="1200"/>
        </a:p>
        <a:p>
          <a:pPr marL="171450" lvl="1" indent="-171450" algn="l" defTabSz="800100">
            <a:lnSpc>
              <a:spcPct val="90000"/>
            </a:lnSpc>
            <a:spcBef>
              <a:spcPct val="0"/>
            </a:spcBef>
            <a:spcAft>
              <a:spcPct val="20000"/>
            </a:spcAft>
            <a:buChar char="•"/>
          </a:pPr>
          <a:r>
            <a:rPr lang="en-US" sz="1800" b="0" i="0" kern="1200"/>
            <a:t>Roles and responsibilities of the project team</a:t>
          </a:r>
          <a:endParaRPr lang="en-US" sz="1800" kern="1200"/>
        </a:p>
        <a:p>
          <a:pPr marL="171450" lvl="1" indent="-171450" algn="l" defTabSz="800100">
            <a:lnSpc>
              <a:spcPct val="90000"/>
            </a:lnSpc>
            <a:spcBef>
              <a:spcPct val="0"/>
            </a:spcBef>
            <a:spcAft>
              <a:spcPct val="20000"/>
            </a:spcAft>
            <a:buChar char="•"/>
          </a:pPr>
          <a:r>
            <a:rPr lang="en-US" sz="1800" b="0" i="0" kern="1200"/>
            <a:t>Suggestions for managing multiple providers</a:t>
          </a:r>
          <a:endParaRPr lang="en-US" sz="1800" kern="1200"/>
        </a:p>
        <a:p>
          <a:pPr marL="171450" lvl="1" indent="-171450" algn="l" defTabSz="800100">
            <a:lnSpc>
              <a:spcPct val="90000"/>
            </a:lnSpc>
            <a:spcBef>
              <a:spcPct val="0"/>
            </a:spcBef>
            <a:spcAft>
              <a:spcPct val="20000"/>
            </a:spcAft>
            <a:buChar char="•"/>
          </a:pPr>
          <a:r>
            <a:rPr lang="en-US" sz="1800" b="0" i="0" kern="1200"/>
            <a:t>Constraints and assumptions related to purchases</a:t>
          </a:r>
          <a:endParaRPr lang="en-US" sz="1800" kern="1200"/>
        </a:p>
        <a:p>
          <a:pPr marL="171450" lvl="1" indent="-171450" algn="l" defTabSz="800100">
            <a:lnSpc>
              <a:spcPct val="90000"/>
            </a:lnSpc>
            <a:spcBef>
              <a:spcPct val="0"/>
            </a:spcBef>
            <a:spcAft>
              <a:spcPct val="20000"/>
            </a:spcAft>
            <a:buChar char="•"/>
          </a:pPr>
          <a:r>
            <a:rPr lang="en-US" sz="1800" b="0" i="0" kern="1200"/>
            <a:t>Risk mitigation strategies for purchases and acquisitions</a:t>
          </a:r>
          <a:r>
            <a:rPr lang="en-US" sz="1800" kern="1200"/>
            <a:t>- bonds</a:t>
          </a:r>
        </a:p>
      </dsp:txBody>
      <dsp:txXfrm>
        <a:off x="0" y="3034654"/>
        <a:ext cx="7559504" cy="30932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3">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A0C2-8257-3360-C120-FCE69191E0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528775-3CC8-5FDC-4A5B-F1E973F478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7CF1DA-0292-3A06-A1EA-EB269CDF8D5D}"/>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9086A8F3-CD78-F141-A755-71DD4922FB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FEEE1D-C437-E7B4-902F-484F68460D4C}"/>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03437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4EBF-6789-E18F-E488-F136E645A3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28B8B9-532A-3043-C271-5438330E1C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8AA405-A96D-B98F-0F82-B42318EC15E5}"/>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ABA22D75-E17D-6E60-2E17-8A283F7371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350629-7402-A12C-5526-3AC04D58F22E}"/>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155551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E429EA-42FA-A1D6-0EF8-3AB4268BA0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31BA7E-83E0-2A8D-13F4-8CC655173D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E8C48A-77E0-2448-978F-12FAC0E8E8C5}"/>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1328B837-76CD-B1CA-F3E2-DC2BC82FF5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59F1D8-52AD-41E3-24C5-4A8B9BBFC723}"/>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247174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2167577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332598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2759231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619FBB0E-71E2-44D4-87C9-37503C2EA65C}" type="datetimeFigureOut">
              <a:rPr lang="en-IN" smtClean="0"/>
              <a:t>08-11-2022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2236357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619FBB0E-71E2-44D4-87C9-37503C2EA65C}" type="datetimeFigureOut">
              <a:rPr lang="en-IN" smtClean="0"/>
              <a:t>08-11-2022</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542037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619FBB0E-71E2-44D4-87C9-37503C2EA65C}" type="datetimeFigureOut">
              <a:rPr lang="en-IN" smtClean="0"/>
              <a:t>08-11-2022</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2586348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19FBB0E-71E2-44D4-87C9-37503C2EA65C}"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879194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19FBB0E-71E2-44D4-87C9-37503C2EA65C}" type="datetimeFigureOut">
              <a:rPr lang="en-IN" smtClean="0"/>
              <a:t>08-11-2022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2795761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AE0E-51D8-82CE-67B4-2D2B6BE56C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97A3E1-8E1E-850B-F4B6-1602B3DB41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9A970C-868B-2579-2BF3-EED24E5D2375}"/>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AD4DC032-D232-8D3E-C375-923A65AA4E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D37CCC-B88B-8C14-3D5B-D1EF4F76957E}"/>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78492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19FBB0E-71E2-44D4-87C9-37503C2EA65C}" type="datetimeFigureOut">
              <a:rPr lang="en-IN" smtClean="0"/>
              <a:t>08-11-2022</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7895238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9FBB0E-71E2-44D4-87C9-37503C2EA65C}" type="datetimeFigureOut">
              <a:rPr lang="en-IN" smtClean="0"/>
              <a:t>08-11-2022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382164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19FBB0E-71E2-44D4-87C9-37503C2EA65C}" type="datetimeFigureOut">
              <a:rPr lang="en-IN" smtClean="0"/>
              <a:t>08-11-2022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3237199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9DA3-AB85-7520-94CC-A2E3A65858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4F57A9-4661-8894-1944-35F7A03B73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0F06EF-7E4C-640D-5BD1-6704018915B3}"/>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E89358CA-B2B5-DFDD-3752-7A3E80C106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ADCC9-DCB2-F527-6935-7D7D05A61675}"/>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744693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D853-C7B6-067A-7350-39C4A07C2B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7BC4D2-E4F8-2E84-C14C-5E98D88BA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A5264D-E274-8064-A617-90DF2A28C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5CBAE8A-0F23-A879-B4E5-56017DA02790}"/>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6" name="Footer Placeholder 5">
            <a:extLst>
              <a:ext uri="{FF2B5EF4-FFF2-40B4-BE49-F238E27FC236}">
                <a16:creationId xmlns:a16="http://schemas.microsoft.com/office/drawing/2014/main" id="{3B8EDFD4-FDBF-2493-5C14-082689E7B19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2F1794-F04E-7284-D4BA-A8060170C730}"/>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28046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7D56-8DFF-7AE1-5A69-E3DF7C2045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4E16A1-DEE2-56FF-0CE4-4681E00C6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A40409-92C2-22DE-80EC-24B4345483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BE5E9BC-FCAB-A1A4-D1E1-7A522028FF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A6327E-CBA9-AB53-97E2-8D79927E5C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0AD772-2F2A-3DA3-01AD-5870E55A7B93}"/>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8" name="Footer Placeholder 7">
            <a:extLst>
              <a:ext uri="{FF2B5EF4-FFF2-40B4-BE49-F238E27FC236}">
                <a16:creationId xmlns:a16="http://schemas.microsoft.com/office/drawing/2014/main" id="{F3116353-CE16-CA9F-911E-5C244F1CE0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4826088-DD41-EFE3-1F7C-B1B4F2FF0A06}"/>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440256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3143-A5DD-1D25-71B6-14897EDB85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BF9FDEA-34EB-55BB-F3E9-4DB136E0B9A7}"/>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4" name="Footer Placeholder 3">
            <a:extLst>
              <a:ext uri="{FF2B5EF4-FFF2-40B4-BE49-F238E27FC236}">
                <a16:creationId xmlns:a16="http://schemas.microsoft.com/office/drawing/2014/main" id="{B5899960-F666-F1FB-3B95-E37EAA2EAB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079705F-C4D8-FC5F-4839-897CD3CDC4B7}"/>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20230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0D0367-F044-6B1A-471D-C6E6651678C9}"/>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3" name="Footer Placeholder 2">
            <a:extLst>
              <a:ext uri="{FF2B5EF4-FFF2-40B4-BE49-F238E27FC236}">
                <a16:creationId xmlns:a16="http://schemas.microsoft.com/office/drawing/2014/main" id="{BF7C2CE6-8BF0-F826-B613-B903718A48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B6BE38-43C7-E940-298F-55B304A41251}"/>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65926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3057A-6B0E-A70C-62AD-5E29CE214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21AF00-8C79-B23C-D1A0-AFF8FF23D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4D47D2-14A0-BCFA-EA80-4500947DF3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C4BA3-CC05-31B1-93B0-0CCB3ED0E50F}"/>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6" name="Footer Placeholder 5">
            <a:extLst>
              <a:ext uri="{FF2B5EF4-FFF2-40B4-BE49-F238E27FC236}">
                <a16:creationId xmlns:a16="http://schemas.microsoft.com/office/drawing/2014/main" id="{BB5CADC4-8A4A-23B2-1585-F9DE38DCE0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9D3405-A983-639F-4758-A8D4EDE9C232}"/>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190535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37AC-D4AE-73F4-D3FD-3D4222C53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9D9032-5186-C1AE-B173-256D1D99F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E82331-D30A-E806-9BE8-975F8AC92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C2DEF9-9F55-2699-9419-8BF0A716EA88}"/>
              </a:ext>
            </a:extLst>
          </p:cNvPr>
          <p:cNvSpPr>
            <a:spLocks noGrp="1"/>
          </p:cNvSpPr>
          <p:nvPr>
            <p:ph type="dt" sz="half" idx="10"/>
          </p:nvPr>
        </p:nvSpPr>
        <p:spPr/>
        <p:txBody>
          <a:bodyPr/>
          <a:lstStyle/>
          <a:p>
            <a:fld id="{619FBB0E-71E2-44D4-87C9-37503C2EA65C}" type="datetimeFigureOut">
              <a:rPr lang="en-IN" smtClean="0"/>
              <a:t>08-11-2022</a:t>
            </a:fld>
            <a:endParaRPr lang="en-IN"/>
          </a:p>
        </p:txBody>
      </p:sp>
      <p:sp>
        <p:nvSpPr>
          <p:cNvPr id="6" name="Footer Placeholder 5">
            <a:extLst>
              <a:ext uri="{FF2B5EF4-FFF2-40B4-BE49-F238E27FC236}">
                <a16:creationId xmlns:a16="http://schemas.microsoft.com/office/drawing/2014/main" id="{AF87882B-5F7C-8EA7-DFA3-47026CE66F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1FEF07-D122-5D23-12B8-9048C50B7668}"/>
              </a:ext>
            </a:extLst>
          </p:cNvPr>
          <p:cNvSpPr>
            <a:spLocks noGrp="1"/>
          </p:cNvSpPr>
          <p:nvPr>
            <p:ph type="sldNum" sz="quarter" idx="12"/>
          </p:nvPr>
        </p:nvSpPr>
        <p:spPr/>
        <p:txBody>
          <a:bodyPr/>
          <a:lstStyle/>
          <a:p>
            <a:fld id="{3A3D0FCF-DB8D-4D0C-BCC2-5B03844B6636}" type="slidenum">
              <a:rPr lang="en-IN" smtClean="0"/>
              <a:t>‹#›</a:t>
            </a:fld>
            <a:endParaRPr lang="en-IN"/>
          </a:p>
        </p:txBody>
      </p:sp>
    </p:spTree>
    <p:extLst>
      <p:ext uri="{BB962C8B-B14F-4D97-AF65-F5344CB8AC3E}">
        <p14:creationId xmlns:p14="http://schemas.microsoft.com/office/powerpoint/2010/main" val="425238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30C76-FCF2-0FE6-55F1-307774ADCF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5FF8E2-4A60-8F2D-C5C2-95C8FA3EB7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A45FA7-41E7-A098-ACBB-02749939FC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9FBB0E-71E2-44D4-87C9-37503C2EA65C}" type="datetimeFigureOut">
              <a:rPr lang="en-IN" smtClean="0"/>
              <a:t>08-11-2022</a:t>
            </a:fld>
            <a:endParaRPr lang="en-IN"/>
          </a:p>
        </p:txBody>
      </p:sp>
      <p:sp>
        <p:nvSpPr>
          <p:cNvPr id="5" name="Footer Placeholder 4">
            <a:extLst>
              <a:ext uri="{FF2B5EF4-FFF2-40B4-BE49-F238E27FC236}">
                <a16:creationId xmlns:a16="http://schemas.microsoft.com/office/drawing/2014/main" id="{00111A5D-9A30-DA89-5D44-F43E253A71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0A08AC7-20F9-D627-3A38-91B0032E9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3D0FCF-DB8D-4D0C-BCC2-5B03844B6636}" type="slidenum">
              <a:rPr lang="en-IN" smtClean="0"/>
              <a:t>‹#›</a:t>
            </a:fld>
            <a:endParaRPr lang="en-IN"/>
          </a:p>
        </p:txBody>
      </p:sp>
    </p:spTree>
    <p:extLst>
      <p:ext uri="{BB962C8B-B14F-4D97-AF65-F5344CB8AC3E}">
        <p14:creationId xmlns:p14="http://schemas.microsoft.com/office/powerpoint/2010/main" val="377385709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19FBB0E-71E2-44D4-87C9-37503C2EA65C}" type="datetimeFigureOut">
              <a:rPr lang="en-IN" smtClean="0"/>
              <a:t>08-11-2022</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A3D0FCF-DB8D-4D0C-BCC2-5B03844B6636}" type="slidenum">
              <a:rPr lang="en-IN" smtClean="0"/>
              <a:t>‹#›</a:t>
            </a:fld>
            <a:endParaRPr lang="en-IN"/>
          </a:p>
        </p:txBody>
      </p:sp>
    </p:spTree>
    <p:extLst>
      <p:ext uri="{BB962C8B-B14F-4D97-AF65-F5344CB8AC3E}">
        <p14:creationId xmlns:p14="http://schemas.microsoft.com/office/powerpoint/2010/main" val="326993855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Video 4" title="Woman answering telephones">
            <a:hlinkClick r:id="" action="ppaction://media"/>
            <a:extLst>
              <a:ext uri="{FF2B5EF4-FFF2-40B4-BE49-F238E27FC236}">
                <a16:creationId xmlns:a16="http://schemas.microsoft.com/office/drawing/2014/main" id="{9E1445A4-3B01-E7F4-3E68-EC98E3CD64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56029"/>
            <a:ext cx="12192000" cy="6858000"/>
          </a:xfrm>
          <a:prstGeom prst="rect">
            <a:avLst/>
          </a:prstGeom>
        </p:spPr>
      </p:pic>
      <p:sp>
        <p:nvSpPr>
          <p:cNvPr id="10" name="Title 9">
            <a:extLst>
              <a:ext uri="{FF2B5EF4-FFF2-40B4-BE49-F238E27FC236}">
                <a16:creationId xmlns:a16="http://schemas.microsoft.com/office/drawing/2014/main" id="{F1F2EB89-EDE9-9698-5AA7-2E770104A44A}"/>
              </a:ext>
            </a:extLst>
          </p:cNvPr>
          <p:cNvSpPr>
            <a:spLocks noGrp="1"/>
          </p:cNvSpPr>
          <p:nvPr>
            <p:ph type="ctrTitle"/>
          </p:nvPr>
        </p:nvSpPr>
        <p:spPr>
          <a:xfrm>
            <a:off x="2512332" y="250371"/>
            <a:ext cx="8001000" cy="1055914"/>
          </a:xfrm>
        </p:spPr>
        <p:txBody>
          <a:bodyPr/>
          <a:lstStyle/>
          <a:p>
            <a:pPr algn="ctr"/>
            <a:r>
              <a:rPr lang="en-US"/>
              <a:t>Ist645: Module 12</a:t>
            </a:r>
          </a:p>
        </p:txBody>
      </p:sp>
      <p:sp>
        <p:nvSpPr>
          <p:cNvPr id="20" name="Subtitle 19">
            <a:extLst>
              <a:ext uri="{FF2B5EF4-FFF2-40B4-BE49-F238E27FC236}">
                <a16:creationId xmlns:a16="http://schemas.microsoft.com/office/drawing/2014/main" id="{62CF438C-60ED-FB52-BFE1-88892E050C73}"/>
              </a:ext>
            </a:extLst>
          </p:cNvPr>
          <p:cNvSpPr>
            <a:spLocks noGrp="1"/>
          </p:cNvSpPr>
          <p:nvPr>
            <p:ph type="subTitle" idx="1"/>
          </p:nvPr>
        </p:nvSpPr>
        <p:spPr>
          <a:xfrm>
            <a:off x="505839" y="4507005"/>
            <a:ext cx="6400800" cy="1947333"/>
          </a:xfrm>
        </p:spPr>
        <p:txBody>
          <a:bodyPr>
            <a:normAutofit/>
          </a:bodyPr>
          <a:lstStyle/>
          <a:p>
            <a:r>
              <a:rPr lang="en-US" sz="3500">
                <a:solidFill>
                  <a:schemeClr val="bg1"/>
                </a:solidFill>
              </a:rPr>
              <a:t>Group 4</a:t>
            </a:r>
          </a:p>
        </p:txBody>
      </p:sp>
    </p:spTree>
    <p:extLst>
      <p:ext uri="{BB962C8B-B14F-4D97-AF65-F5344CB8AC3E}">
        <p14:creationId xmlns:p14="http://schemas.microsoft.com/office/powerpoint/2010/main" val="105865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B8B-1799-354A-B55C-F0661B037A2F}"/>
              </a:ext>
            </a:extLst>
          </p:cNvPr>
          <p:cNvSpPr>
            <a:spLocks noGrp="1"/>
          </p:cNvSpPr>
          <p:nvPr>
            <p:ph type="title"/>
          </p:nvPr>
        </p:nvSpPr>
        <p:spPr>
          <a:xfrm>
            <a:off x="0" y="1039037"/>
            <a:ext cx="3385457" cy="4773933"/>
          </a:xfrm>
        </p:spPr>
        <p:txBody>
          <a:bodyPr anchor="ctr">
            <a:normAutofit/>
          </a:bodyPr>
          <a:lstStyle/>
          <a:p>
            <a:r>
              <a:rPr lang="en-IN" sz="3800" b="1">
                <a:solidFill>
                  <a:schemeClr val="bg1"/>
                </a:solidFill>
              </a:rPr>
              <a:t>Types of Contracts</a:t>
            </a:r>
            <a:br>
              <a:rPr lang="en-IN" sz="3800">
                <a:solidFill>
                  <a:schemeClr val="bg1"/>
                </a:solidFill>
              </a:rPr>
            </a:br>
            <a:r>
              <a:rPr lang="en-IN" sz="3800" i="1">
                <a:solidFill>
                  <a:schemeClr val="bg1"/>
                </a:solidFill>
              </a:rPr>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657601" y="415454"/>
            <a:ext cx="7863840" cy="6027091"/>
          </a:xfrm>
        </p:spPr>
        <p:txBody>
          <a:bodyPr anchor="ctr">
            <a:noAutofit/>
          </a:bodyPr>
          <a:lstStyle/>
          <a:p>
            <a:pPr marL="0" indent="0">
              <a:buNone/>
            </a:pPr>
            <a:r>
              <a:rPr lang="en-IN" sz="2400" b="1"/>
              <a:t>Cost Reimbursable Contracts: </a:t>
            </a:r>
          </a:p>
          <a:p>
            <a:r>
              <a:rPr lang="en-IN" sz="2400"/>
              <a:t>Involves payment to the supplier for direct and indirect actual cost.</a:t>
            </a:r>
          </a:p>
          <a:p>
            <a:r>
              <a:rPr lang="en-IN" sz="2400"/>
              <a:t>Direct costs are the costs incurred to produce the project’s products and services. They can be traced back to a project in a cost-effective way.</a:t>
            </a:r>
          </a:p>
          <a:p>
            <a:r>
              <a:rPr lang="en-IN" sz="2400"/>
              <a:t>Indirect costs are the costs that are not directly related to the products or services of the project but affect the performance of the project. These costs can be traced back.</a:t>
            </a:r>
          </a:p>
          <a:p>
            <a:r>
              <a:rPr lang="en-IN" sz="2400"/>
              <a:t>Four types of Cost Reimbursable Contracts: Cost Plus Incentive Fee (CPIF), Cost Plus Fixed Fee (CPFF), Cost Plus Award Fee(CPAF) and Cost Plus Percentage of Costs(CPFF)</a:t>
            </a:r>
          </a:p>
        </p:txBody>
      </p:sp>
    </p:spTree>
    <p:extLst>
      <p:ext uri="{BB962C8B-B14F-4D97-AF65-F5344CB8AC3E}">
        <p14:creationId xmlns:p14="http://schemas.microsoft.com/office/powerpoint/2010/main" val="336689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766457" y="499833"/>
            <a:ext cx="7754983" cy="5581226"/>
          </a:xfrm>
        </p:spPr>
        <p:txBody>
          <a:bodyPr anchor="ctr">
            <a:normAutofit/>
          </a:bodyPr>
          <a:lstStyle/>
          <a:p>
            <a:pPr marL="0" indent="0">
              <a:buNone/>
            </a:pPr>
            <a:r>
              <a:rPr lang="en-IN" sz="2400" b="1"/>
              <a:t>Cost Reimbursable Contracts:</a:t>
            </a:r>
          </a:p>
          <a:p>
            <a:r>
              <a:rPr lang="en-IN" sz="2400" b="1"/>
              <a:t>Cost Plus Incentive Fee (CPIF): </a:t>
            </a:r>
            <a:r>
              <a:rPr lang="en-IN" sz="2400"/>
              <a:t>The buyer pays the supplier for allowable costs as defined in the contract along with a predetermined fee and incentive bonus.</a:t>
            </a:r>
          </a:p>
          <a:p>
            <a:r>
              <a:rPr lang="en-IN" sz="2400" b="1"/>
              <a:t>Cost Plus Fixed Fee (CPFF) : </a:t>
            </a:r>
            <a:r>
              <a:rPr lang="en-IN" sz="2400"/>
              <a:t>The buyer pays the supplier for allowable costs as defined in the contract and a fixed fee payment that is usually based on a percentage of estimated costs. The fee does not vary unless the scope of the contract changes.</a:t>
            </a:r>
          </a:p>
        </p:txBody>
      </p:sp>
      <p:sp>
        <p:nvSpPr>
          <p:cNvPr id="4" name="Title 1">
            <a:extLst>
              <a:ext uri="{FF2B5EF4-FFF2-40B4-BE49-F238E27FC236}">
                <a16:creationId xmlns:a16="http://schemas.microsoft.com/office/drawing/2014/main" id="{973D56E5-750A-9FAE-9E9F-89A5FCDF131F}"/>
              </a:ext>
            </a:extLst>
          </p:cNvPr>
          <p:cNvSpPr txBox="1">
            <a:spLocks/>
          </p:cNvSpPr>
          <p:nvPr/>
        </p:nvSpPr>
        <p:spPr>
          <a:xfrm>
            <a:off x="0" y="1039037"/>
            <a:ext cx="3385457" cy="47739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3800" b="1">
                <a:solidFill>
                  <a:schemeClr val="bg1"/>
                </a:solidFill>
              </a:rPr>
              <a:t>Types of Contracts</a:t>
            </a:r>
            <a:br>
              <a:rPr lang="en-IN" sz="3800">
                <a:solidFill>
                  <a:schemeClr val="bg1"/>
                </a:solidFill>
              </a:rPr>
            </a:br>
            <a:r>
              <a:rPr lang="en-IN" sz="3800" i="1">
                <a:solidFill>
                  <a:schemeClr val="bg1"/>
                </a:solidFill>
              </a:rPr>
              <a:t>Fixed or lump-sum, Cost Reimbursable, Time and Material</a:t>
            </a:r>
          </a:p>
        </p:txBody>
      </p:sp>
    </p:spTree>
    <p:extLst>
      <p:ext uri="{BB962C8B-B14F-4D97-AF65-F5344CB8AC3E}">
        <p14:creationId xmlns:p14="http://schemas.microsoft.com/office/powerpoint/2010/main" val="310285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1D65943-A238-1675-8616-B2E4DB4BB327}"/>
              </a:ext>
            </a:extLst>
          </p:cNvPr>
          <p:cNvSpPr>
            <a:spLocks noGrp="1"/>
          </p:cNvSpPr>
          <p:nvPr>
            <p:ph type="title"/>
          </p:nvPr>
        </p:nvSpPr>
        <p:spPr>
          <a:xfrm>
            <a:off x="0" y="1039037"/>
            <a:ext cx="3385457" cy="4773933"/>
          </a:xfrm>
        </p:spPr>
        <p:txBody>
          <a:bodyPr anchor="ctr">
            <a:normAutofit/>
          </a:bodyPr>
          <a:lstStyle/>
          <a:p>
            <a:r>
              <a:rPr lang="en-IN" sz="3800" b="1">
                <a:solidFill>
                  <a:schemeClr val="bg1"/>
                </a:solidFill>
              </a:rPr>
              <a:t>Types of Contracts</a:t>
            </a:r>
            <a:br>
              <a:rPr lang="en-IN" sz="3800">
                <a:solidFill>
                  <a:schemeClr val="bg1"/>
                </a:solidFill>
              </a:rPr>
            </a:br>
            <a:r>
              <a:rPr lang="en-IN" sz="3800" i="1">
                <a:solidFill>
                  <a:schemeClr val="bg1"/>
                </a:solidFill>
              </a:rPr>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603171" y="499833"/>
            <a:ext cx="7918269" cy="5581226"/>
          </a:xfrm>
        </p:spPr>
        <p:txBody>
          <a:bodyPr anchor="ctr">
            <a:normAutofit/>
          </a:bodyPr>
          <a:lstStyle/>
          <a:p>
            <a:pPr marL="0" indent="0">
              <a:buNone/>
            </a:pPr>
            <a:r>
              <a:rPr lang="en-IN" sz="2400" b="1"/>
              <a:t>Cost Reimbursable Contracts:</a:t>
            </a:r>
          </a:p>
          <a:p>
            <a:r>
              <a:rPr lang="en-IN" sz="2400" b="1"/>
              <a:t>Cost Plus Award Fee (CPAF) Contract:</a:t>
            </a:r>
            <a:r>
              <a:rPr lang="en-IN" sz="2400"/>
              <a:t> The buyer pays the supplier for allowable costs as defined in the contract plus as an award fee on the satisfaction of subjective performance criteria. </a:t>
            </a:r>
          </a:p>
          <a:p>
            <a:r>
              <a:rPr lang="en-IN" sz="2400" b="1"/>
              <a:t>Cost Plus Percentage Costs (CPCC) Contract:</a:t>
            </a:r>
            <a:r>
              <a:rPr lang="en-IN" sz="2400"/>
              <a:t> The buyer pays the supplier allowable costs as defined in the contract along with a predetermined percentage based on total costs. </a:t>
            </a:r>
            <a:r>
              <a:rPr lang="en-IN" sz="2400" i="1">
                <a:solidFill>
                  <a:srgbClr val="C00000"/>
                </a:solidFill>
              </a:rPr>
              <a:t>This is least desirable type of contract for a buyer.</a:t>
            </a:r>
          </a:p>
          <a:p>
            <a:endParaRPr lang="en-IN" sz="2400"/>
          </a:p>
        </p:txBody>
      </p:sp>
    </p:spTree>
    <p:extLst>
      <p:ext uri="{BB962C8B-B14F-4D97-AF65-F5344CB8AC3E}">
        <p14:creationId xmlns:p14="http://schemas.microsoft.com/office/powerpoint/2010/main" val="3358774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DC6734-8B36-5CD2-42E3-C8EE56E6AB02}"/>
              </a:ext>
            </a:extLst>
          </p:cNvPr>
          <p:cNvSpPr>
            <a:spLocks noGrp="1"/>
          </p:cNvSpPr>
          <p:nvPr>
            <p:ph type="title"/>
          </p:nvPr>
        </p:nvSpPr>
        <p:spPr>
          <a:xfrm>
            <a:off x="0" y="1039037"/>
            <a:ext cx="3385457" cy="4773933"/>
          </a:xfrm>
        </p:spPr>
        <p:txBody>
          <a:bodyPr anchor="ctr">
            <a:normAutofit/>
          </a:bodyPr>
          <a:lstStyle/>
          <a:p>
            <a:r>
              <a:rPr lang="en-IN" sz="3800" b="1">
                <a:solidFill>
                  <a:schemeClr val="bg1"/>
                </a:solidFill>
              </a:rPr>
              <a:t>Types of Contracts</a:t>
            </a:r>
            <a:br>
              <a:rPr lang="en-IN" sz="3800">
                <a:solidFill>
                  <a:schemeClr val="bg1"/>
                </a:solidFill>
              </a:rPr>
            </a:br>
            <a:r>
              <a:rPr lang="en-IN" sz="3800" i="1">
                <a:solidFill>
                  <a:schemeClr val="bg1"/>
                </a:solidFill>
              </a:rPr>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618186" y="751114"/>
            <a:ext cx="7877128" cy="5312229"/>
          </a:xfrm>
        </p:spPr>
        <p:txBody>
          <a:bodyPr anchor="ctr">
            <a:normAutofit/>
          </a:bodyPr>
          <a:lstStyle/>
          <a:p>
            <a:pPr marL="0" indent="0">
              <a:buNone/>
            </a:pPr>
            <a:r>
              <a:rPr lang="en-IN" sz="2400" b="1"/>
              <a:t>Time and Material:</a:t>
            </a:r>
          </a:p>
          <a:p>
            <a:r>
              <a:rPr lang="en-IN" sz="2400"/>
              <a:t>It is a hybrid of fixed-price and cost-reimbursable contracts. </a:t>
            </a:r>
          </a:p>
          <a:p>
            <a:r>
              <a:rPr lang="en-IN" sz="2400"/>
              <a:t>This type of a contract is often used in a contract where the work cannot be specified clearly and total costs cannot be estimated in a contract.</a:t>
            </a:r>
          </a:p>
          <a:p>
            <a:pPr marL="0" indent="0">
              <a:buNone/>
            </a:pPr>
            <a:r>
              <a:rPr lang="en-IN" sz="2400"/>
              <a:t>Unit Pricing:</a:t>
            </a:r>
          </a:p>
          <a:p>
            <a:r>
              <a:rPr lang="en-IN" sz="2400"/>
              <a:t>It is used in various types of contracts to require the buyer to pay the supplier a predetermined amount per unit of product or service. </a:t>
            </a:r>
          </a:p>
          <a:p>
            <a:endParaRPr lang="en-IN" sz="2400"/>
          </a:p>
        </p:txBody>
      </p:sp>
    </p:spTree>
    <p:extLst>
      <p:ext uri="{BB962C8B-B14F-4D97-AF65-F5344CB8AC3E}">
        <p14:creationId xmlns:p14="http://schemas.microsoft.com/office/powerpoint/2010/main" val="1727396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05788-FB0D-76BA-1CEC-C90F55207684}"/>
              </a:ext>
            </a:extLst>
          </p:cNvPr>
          <p:cNvSpPr>
            <a:spLocks noGrp="1"/>
          </p:cNvSpPr>
          <p:nvPr>
            <p:ph type="title"/>
          </p:nvPr>
        </p:nvSpPr>
        <p:spPr>
          <a:xfrm>
            <a:off x="117033" y="1823865"/>
            <a:ext cx="3192224" cy="3210269"/>
          </a:xfrm>
        </p:spPr>
        <p:txBody>
          <a:bodyPr vert="horz" lIns="91440" tIns="45720" rIns="91440" bIns="45720" rtlCol="0" anchor="ctr">
            <a:normAutofit/>
          </a:bodyPr>
          <a:lstStyle/>
          <a:p>
            <a:r>
              <a:rPr lang="en-US" sz="4800" kern="1200">
                <a:solidFill>
                  <a:schemeClr val="bg1"/>
                </a:solidFill>
                <a:latin typeface="+mj-lt"/>
                <a:ea typeface="+mj-ea"/>
                <a:cs typeface="+mj-cs"/>
              </a:rPr>
              <a:t>Contract Types vs Risks</a:t>
            </a:r>
          </a:p>
        </p:txBody>
      </p:sp>
      <p:pic>
        <p:nvPicPr>
          <p:cNvPr id="5" name="Content Placeholder 4">
            <a:extLst>
              <a:ext uri="{FF2B5EF4-FFF2-40B4-BE49-F238E27FC236}">
                <a16:creationId xmlns:a16="http://schemas.microsoft.com/office/drawing/2014/main" id="{2D193499-E805-D304-C3DF-8BE7D9C86C4E}"/>
              </a:ext>
            </a:extLst>
          </p:cNvPr>
          <p:cNvPicPr>
            <a:picLocks noGrp="1" noChangeAspect="1"/>
          </p:cNvPicPr>
          <p:nvPr>
            <p:ph idx="1"/>
          </p:nvPr>
        </p:nvPicPr>
        <p:blipFill>
          <a:blip r:embed="rId2"/>
          <a:stretch>
            <a:fillRect/>
          </a:stretch>
        </p:blipFill>
        <p:spPr>
          <a:xfrm>
            <a:off x="4274971" y="2462163"/>
            <a:ext cx="6502734" cy="1924149"/>
          </a:xfrm>
          <a:prstGeom prst="rect">
            <a:avLst/>
          </a:prstGeom>
        </p:spPr>
      </p:pic>
    </p:spTree>
    <p:extLst>
      <p:ext uri="{BB962C8B-B14F-4D97-AF65-F5344CB8AC3E}">
        <p14:creationId xmlns:p14="http://schemas.microsoft.com/office/powerpoint/2010/main" val="24831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55EC8-AA70-D4D3-F44B-5DE66BA72E57}"/>
              </a:ext>
            </a:extLst>
          </p:cNvPr>
          <p:cNvSpPr>
            <a:spLocks noGrp="1"/>
          </p:cNvSpPr>
          <p:nvPr>
            <p:ph type="title"/>
          </p:nvPr>
        </p:nvSpPr>
        <p:spPr/>
        <p:txBody>
          <a:bodyPr>
            <a:normAutofit/>
          </a:bodyPr>
          <a:lstStyle/>
          <a:p>
            <a:r>
              <a:rPr lang="en-IN"/>
              <a:t>Tools and Techniques for Planning Procurement Management</a:t>
            </a:r>
          </a:p>
        </p:txBody>
      </p:sp>
      <p:graphicFrame>
        <p:nvGraphicFramePr>
          <p:cNvPr id="6" name="Content Placeholder 2">
            <a:extLst>
              <a:ext uri="{FF2B5EF4-FFF2-40B4-BE49-F238E27FC236}">
                <a16:creationId xmlns:a16="http://schemas.microsoft.com/office/drawing/2014/main" id="{094004A6-C2A8-E59D-A7CD-D637F1F1E89F}"/>
              </a:ext>
            </a:extLst>
          </p:cNvPr>
          <p:cNvGraphicFramePr>
            <a:graphicFrameLocks noGrp="1"/>
          </p:cNvGraphicFramePr>
          <p:nvPr>
            <p:ph idx="1"/>
            <p:extLst>
              <p:ext uri="{D42A27DB-BD31-4B8C-83A1-F6EECF244321}">
                <p14:modId xmlns:p14="http://schemas.microsoft.com/office/powerpoint/2010/main" val="333186386"/>
              </p:ext>
            </p:extLst>
          </p:nvPr>
        </p:nvGraphicFramePr>
        <p:xfrm>
          <a:off x="3759896" y="337458"/>
          <a:ext cx="7728267" cy="6183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731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A4A1-5767-B04A-838E-50736F599E39}"/>
              </a:ext>
            </a:extLst>
          </p:cNvPr>
          <p:cNvSpPr>
            <a:spLocks noGrp="1"/>
          </p:cNvSpPr>
          <p:nvPr>
            <p:ph type="title"/>
          </p:nvPr>
        </p:nvSpPr>
        <p:spPr>
          <a:xfrm>
            <a:off x="27646" y="2475200"/>
            <a:ext cx="4127569" cy="1653093"/>
          </a:xfrm>
        </p:spPr>
        <p:txBody>
          <a:bodyPr anchor="ctr">
            <a:normAutofit fontScale="90000"/>
          </a:bodyPr>
          <a:lstStyle/>
          <a:p>
            <a:r>
              <a:rPr lang="en-US" sz="4800">
                <a:solidFill>
                  <a:schemeClr val="bg1"/>
                </a:solidFill>
              </a:rPr>
              <a:t>Procurement Management Plan</a:t>
            </a:r>
          </a:p>
        </p:txBody>
      </p:sp>
      <p:graphicFrame>
        <p:nvGraphicFramePr>
          <p:cNvPr id="58" name="Content Placeholder 2">
            <a:extLst>
              <a:ext uri="{FF2B5EF4-FFF2-40B4-BE49-F238E27FC236}">
                <a16:creationId xmlns:a16="http://schemas.microsoft.com/office/drawing/2014/main" id="{15D803B3-2320-99C4-EA3E-83549AC987FD}"/>
              </a:ext>
            </a:extLst>
          </p:cNvPr>
          <p:cNvGraphicFramePr>
            <a:graphicFrameLocks noGrp="1"/>
          </p:cNvGraphicFramePr>
          <p:nvPr>
            <p:ph idx="1"/>
            <p:extLst>
              <p:ext uri="{D42A27DB-BD31-4B8C-83A1-F6EECF244321}">
                <p14:modId xmlns:p14="http://schemas.microsoft.com/office/powerpoint/2010/main" val="2368641523"/>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632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4A069-B162-9EB5-D2D4-DC0B6721310A}"/>
              </a:ext>
            </a:extLst>
          </p:cNvPr>
          <p:cNvSpPr>
            <a:spLocks noGrp="1"/>
          </p:cNvSpPr>
          <p:nvPr>
            <p:ph type="title"/>
          </p:nvPr>
        </p:nvSpPr>
        <p:spPr>
          <a:xfrm>
            <a:off x="252919" y="1123837"/>
            <a:ext cx="2947482" cy="4601183"/>
          </a:xfrm>
        </p:spPr>
        <p:txBody>
          <a:bodyPr>
            <a:normAutofit/>
          </a:bodyPr>
          <a:lstStyle/>
          <a:p>
            <a:r>
              <a:rPr lang="en-US"/>
              <a:t>Statement of Work</a:t>
            </a:r>
          </a:p>
        </p:txBody>
      </p:sp>
      <p:sp>
        <p:nvSpPr>
          <p:cNvPr id="68" name="Content Placeholder 2">
            <a:extLst>
              <a:ext uri="{FF2B5EF4-FFF2-40B4-BE49-F238E27FC236}">
                <a16:creationId xmlns:a16="http://schemas.microsoft.com/office/drawing/2014/main" id="{1FF7D183-F965-1B87-6E87-8BBD8BFBD60A}"/>
              </a:ext>
            </a:extLst>
          </p:cNvPr>
          <p:cNvSpPr>
            <a:spLocks noGrp="1"/>
          </p:cNvSpPr>
          <p:nvPr>
            <p:ph idx="1"/>
          </p:nvPr>
        </p:nvSpPr>
        <p:spPr>
          <a:xfrm>
            <a:off x="3869268" y="864108"/>
            <a:ext cx="7315200" cy="5096588"/>
          </a:xfrm>
        </p:spPr>
        <p:txBody>
          <a:bodyPr>
            <a:normAutofit/>
          </a:bodyPr>
          <a:lstStyle/>
          <a:p>
            <a:r>
              <a:rPr lang="en-US" sz="1800" b="0" i="0" u="none" strike="noStrike">
                <a:effectLst/>
              </a:rPr>
              <a:t>Statement of work (SOW) is a description of the work required for the procurement</a:t>
            </a:r>
          </a:p>
          <a:p>
            <a:pPr>
              <a:spcBef>
                <a:spcPts val="600"/>
              </a:spcBef>
            </a:pPr>
            <a:endParaRPr lang="en-US" sz="1800" b="0" i="0" u="none" strike="noStrike">
              <a:effectLst/>
            </a:endParaRPr>
          </a:p>
          <a:p>
            <a:pPr fontAlgn="base">
              <a:spcBef>
                <a:spcPts val="0"/>
              </a:spcBef>
            </a:pPr>
            <a:r>
              <a:rPr lang="en-US" sz="1800" b="0" i="0" u="none" strike="noStrike">
                <a:effectLst/>
              </a:rPr>
              <a:t>SOW is used to describe only the work required for a particular contract, it is called a contract statement of work</a:t>
            </a:r>
            <a:endParaRPr lang="en-US" sz="1800" b="0">
              <a:effectLst/>
            </a:endParaRPr>
          </a:p>
          <a:p>
            <a:r>
              <a:rPr lang="en-US" sz="1800" b="0" i="0" u="none" strike="noStrike">
                <a:effectLst/>
              </a:rPr>
              <a:t>The contract SOW is a type of scope statement that describes the work to allow prospective suppliers to determine if they can provide the required goods </a:t>
            </a:r>
          </a:p>
          <a:p>
            <a:r>
              <a:rPr lang="en-US" sz="1800" b="0" i="0" u="none" strike="noStrike">
                <a:effectLst/>
              </a:rPr>
              <a:t>It is important to use appropriate wording in a contract SOW</a:t>
            </a:r>
            <a:endParaRPr lang="en-US" sz="1800"/>
          </a:p>
          <a:p>
            <a:r>
              <a:rPr lang="en-US" sz="1800"/>
              <a:t>F</a:t>
            </a:r>
            <a:r>
              <a:rPr lang="en-US" sz="1800" b="0" i="0" u="none" strike="noStrike">
                <a:effectLst/>
              </a:rPr>
              <a:t>or the operating system conversion project- company should specify the manufacturer and model number for the hardware involved, the former operating systems and new ones for the conversion, and the number of pieces of each type of hardware involved.</a:t>
            </a:r>
          </a:p>
          <a:p>
            <a:r>
              <a:rPr lang="en-US" sz="1800" b="0" i="0" u="none" strike="noStrike">
                <a:effectLst/>
              </a:rPr>
              <a:t>The contract SOW should also specify the location of the work, the expected period of performance, specific deliverables</a:t>
            </a:r>
            <a:br>
              <a:rPr lang="en-US" sz="1800"/>
            </a:br>
            <a:endParaRPr lang="en-US" sz="1800"/>
          </a:p>
        </p:txBody>
      </p:sp>
      <p:pic>
        <p:nvPicPr>
          <p:cNvPr id="72" name="Graphic 71" descr="Laptop Secure">
            <a:extLst>
              <a:ext uri="{FF2B5EF4-FFF2-40B4-BE49-F238E27FC236}">
                <a16:creationId xmlns:a16="http://schemas.microsoft.com/office/drawing/2014/main" id="{97ABF022-9020-7670-2172-E01B0B4EF0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166" y="4041709"/>
            <a:ext cx="1918987" cy="1918987"/>
          </a:xfrm>
          <a:prstGeom prst="rect">
            <a:avLst/>
          </a:prstGeom>
        </p:spPr>
      </p:pic>
    </p:spTree>
    <p:extLst>
      <p:ext uri="{BB962C8B-B14F-4D97-AF65-F5344CB8AC3E}">
        <p14:creationId xmlns:p14="http://schemas.microsoft.com/office/powerpoint/2010/main" val="2103975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low confidence">
            <a:extLst>
              <a:ext uri="{FF2B5EF4-FFF2-40B4-BE49-F238E27FC236}">
                <a16:creationId xmlns:a16="http://schemas.microsoft.com/office/drawing/2014/main" id="{02390231-F569-F842-2C63-A06B364795CB}"/>
              </a:ext>
            </a:extLst>
          </p:cNvPr>
          <p:cNvPicPr>
            <a:picLocks noChangeAspect="1"/>
          </p:cNvPicPr>
          <p:nvPr/>
        </p:nvPicPr>
        <p:blipFill rotWithShape="1">
          <a:blip r:embed="rId2"/>
          <a:srcRect l="4" t="160" r="-7" b="94"/>
          <a:stretch/>
        </p:blipFill>
        <p:spPr>
          <a:xfrm>
            <a:off x="3175815" y="771434"/>
            <a:ext cx="5840371" cy="5271953"/>
          </a:xfrm>
          <a:prstGeom prst="rect">
            <a:avLst/>
          </a:prstGeom>
        </p:spPr>
      </p:pic>
    </p:spTree>
    <p:extLst>
      <p:ext uri="{BB962C8B-B14F-4D97-AF65-F5344CB8AC3E}">
        <p14:creationId xmlns:p14="http://schemas.microsoft.com/office/powerpoint/2010/main" val="1155040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D740-9FF1-6F6B-9BCA-3D37288055A4}"/>
              </a:ext>
            </a:extLst>
          </p:cNvPr>
          <p:cNvSpPr>
            <a:spLocks noGrp="1"/>
          </p:cNvSpPr>
          <p:nvPr>
            <p:ph type="title"/>
          </p:nvPr>
        </p:nvSpPr>
        <p:spPr>
          <a:xfrm>
            <a:off x="252919" y="1123838"/>
            <a:ext cx="2947482" cy="4014220"/>
          </a:xfrm>
        </p:spPr>
        <p:txBody>
          <a:bodyPr>
            <a:normAutofit/>
          </a:bodyPr>
          <a:lstStyle/>
          <a:p>
            <a:r>
              <a:rPr lang="en-US"/>
              <a:t>Procurement or Bid Documents</a:t>
            </a:r>
          </a:p>
        </p:txBody>
      </p:sp>
      <p:sp>
        <p:nvSpPr>
          <p:cNvPr id="3" name="Content Placeholder 2">
            <a:extLst>
              <a:ext uri="{FF2B5EF4-FFF2-40B4-BE49-F238E27FC236}">
                <a16:creationId xmlns:a16="http://schemas.microsoft.com/office/drawing/2014/main" id="{7564140A-5CC3-B1E2-9583-DFB39AD3912E}"/>
              </a:ext>
            </a:extLst>
          </p:cNvPr>
          <p:cNvSpPr>
            <a:spLocks noGrp="1"/>
          </p:cNvSpPr>
          <p:nvPr>
            <p:ph idx="1"/>
          </p:nvPr>
        </p:nvSpPr>
        <p:spPr>
          <a:xfrm>
            <a:off x="3869268" y="864108"/>
            <a:ext cx="7315200" cy="5177463"/>
          </a:xfrm>
        </p:spPr>
        <p:txBody>
          <a:bodyPr>
            <a:noAutofit/>
          </a:bodyPr>
          <a:lstStyle/>
          <a:p>
            <a:pPr rtl="0">
              <a:spcBef>
                <a:spcPts val="0"/>
              </a:spcBef>
              <a:spcAft>
                <a:spcPts val="600"/>
              </a:spcAft>
            </a:pPr>
            <a:r>
              <a:rPr lang="en-US" b="0" i="0" u="none" strike="noStrike">
                <a:effectLst/>
                <a:cs typeface="Arial" panose="020B0604020202020204" pitchFamily="34" charset="0"/>
              </a:rPr>
              <a:t>Planning procurements also involves preparing the documents needed for potential sellers to</a:t>
            </a:r>
            <a:r>
              <a:rPr lang="en-US">
                <a:cs typeface="Arial" panose="020B0604020202020204" pitchFamily="34" charset="0"/>
              </a:rPr>
              <a:t> </a:t>
            </a:r>
            <a:r>
              <a:rPr lang="en-US" b="0" i="0" u="none" strike="noStrike">
                <a:effectLst/>
                <a:cs typeface="Arial" panose="020B0604020202020204" pitchFamily="34" charset="0"/>
              </a:rPr>
              <a:t>bid on a project and determine the evaluation criteria for the contract award.</a:t>
            </a:r>
            <a:endParaRPr lang="en-US" b="0">
              <a:effectLst/>
              <a:cs typeface="Arial" panose="020B0604020202020204" pitchFamily="34" charset="0"/>
            </a:endParaRPr>
          </a:p>
          <a:p>
            <a:pPr rtl="0">
              <a:spcBef>
                <a:spcPts val="0"/>
              </a:spcBef>
              <a:spcAft>
                <a:spcPts val="600"/>
              </a:spcAft>
            </a:pPr>
            <a:r>
              <a:rPr lang="en-US" b="0" i="0" u="none" strike="noStrike">
                <a:effectLst/>
                <a:cs typeface="Arial" panose="020B0604020202020204" pitchFamily="34" charset="0"/>
              </a:rPr>
              <a:t>There are a few examples of procurement documents</a:t>
            </a:r>
            <a:endParaRPr lang="en-US" b="0">
              <a:effectLst/>
              <a:cs typeface="Arial" panose="020B0604020202020204" pitchFamily="34" charset="0"/>
            </a:endParaRPr>
          </a:p>
          <a:p>
            <a:pPr rtl="0">
              <a:spcBef>
                <a:spcPts val="0"/>
              </a:spcBef>
              <a:spcAft>
                <a:spcPts val="600"/>
              </a:spcAft>
            </a:pPr>
            <a:r>
              <a:rPr lang="en-US" b="1" i="0" u="none" strike="noStrike">
                <a:effectLst/>
                <a:cs typeface="Arial" panose="020B0604020202020204" pitchFamily="34" charset="0"/>
              </a:rPr>
              <a:t>Request for Proposal (RFP)-</a:t>
            </a:r>
            <a:br>
              <a:rPr lang="en-US" b="0">
                <a:effectLst/>
                <a:cs typeface="Arial" panose="020B0604020202020204" pitchFamily="34" charset="0"/>
              </a:rPr>
            </a:br>
            <a:r>
              <a:rPr lang="en-US" b="0" i="0" u="none" strike="noStrike">
                <a:effectLst/>
                <a:cs typeface="Arial" panose="020B0604020202020204" pitchFamily="34" charset="0"/>
              </a:rPr>
              <a:t>A Request for Proposal (RFP) is a document used to solicit proposals from prospective suppliers. A proposal is a document prepared by a seller when there are different approaches for meeting buyer needs.</a:t>
            </a:r>
            <a:br>
              <a:rPr lang="en-US" b="0">
                <a:effectLst/>
                <a:cs typeface="Arial" panose="020B0604020202020204" pitchFamily="34" charset="0"/>
              </a:rPr>
            </a:br>
            <a:r>
              <a:rPr lang="en-US" b="1" i="0" u="none" strike="noStrike">
                <a:effectLst/>
                <a:cs typeface="Arial" panose="020B0604020202020204" pitchFamily="34" charset="0"/>
              </a:rPr>
              <a:t>Request for Quote (RFQ)- </a:t>
            </a:r>
          </a:p>
          <a:p>
            <a:pPr marL="233363" indent="-4763" rtl="0" fontAlgn="base">
              <a:spcBef>
                <a:spcPts val="0"/>
              </a:spcBef>
              <a:spcAft>
                <a:spcPts val="600"/>
              </a:spcAft>
              <a:buNone/>
            </a:pPr>
            <a:r>
              <a:rPr lang="en-US" b="0" i="0" u="none" strike="noStrike">
                <a:effectLst/>
                <a:cs typeface="Arial" panose="020B0604020202020204" pitchFamily="34" charset="0"/>
              </a:rPr>
              <a:t>A Request for Quote (RFQ) is a document used to solicit quotes or bids from prospective suppliers. </a:t>
            </a:r>
            <a:endParaRPr lang="en-US" b="0">
              <a:effectLst/>
              <a:cs typeface="Arial" panose="020B0604020202020204" pitchFamily="34" charset="0"/>
            </a:endParaRPr>
          </a:p>
          <a:p>
            <a:pPr marL="233363" indent="-4763" rtl="0" fontAlgn="base">
              <a:spcBef>
                <a:spcPts val="0"/>
              </a:spcBef>
              <a:spcAft>
                <a:spcPts val="600"/>
              </a:spcAft>
              <a:buNone/>
            </a:pPr>
            <a:r>
              <a:rPr lang="en-US" b="0" i="0" u="none" strike="noStrike">
                <a:effectLst/>
                <a:cs typeface="Arial" panose="020B0604020202020204" pitchFamily="34" charset="0"/>
              </a:rPr>
              <a:t>A bid , also called a tender or quote (short for quotation), is a document prepared by sellers to provide pricing for standard items that the buyer has clearly defined. </a:t>
            </a:r>
          </a:p>
          <a:p>
            <a:pPr rtl="0">
              <a:spcBef>
                <a:spcPts val="0"/>
              </a:spcBef>
              <a:spcAft>
                <a:spcPts val="600"/>
              </a:spcAft>
            </a:pPr>
            <a:r>
              <a:rPr lang="en-US" b="1" i="0" u="none" strike="noStrike">
                <a:effectLst/>
                <a:cs typeface="Arial" panose="020B0604020202020204" pitchFamily="34" charset="0"/>
              </a:rPr>
              <a:t>Request for Information (RFI)-</a:t>
            </a:r>
          </a:p>
          <a:p>
            <a:pPr marL="233363" indent="0" rtl="0">
              <a:spcBef>
                <a:spcPts val="0"/>
              </a:spcBef>
              <a:spcAft>
                <a:spcPts val="600"/>
              </a:spcAft>
              <a:buNone/>
            </a:pPr>
            <a:r>
              <a:rPr lang="en-US" b="0" i="0" u="none" strike="noStrike" baseline="0">
                <a:cs typeface="Arial" panose="020B0604020202020204" pitchFamily="34" charset="0"/>
              </a:rPr>
              <a:t>A Request for Information (RFI) is sometimes used before issuing an RFP or RFQ to get more information on the goods and services to be acquired.</a:t>
            </a:r>
            <a:endParaRPr lang="en-US">
              <a:cs typeface="Arial" panose="020B0604020202020204" pitchFamily="34" charset="0"/>
            </a:endParaRPr>
          </a:p>
        </p:txBody>
      </p:sp>
      <p:pic>
        <p:nvPicPr>
          <p:cNvPr id="7" name="Graphic 6" descr="Contract">
            <a:extLst>
              <a:ext uri="{FF2B5EF4-FFF2-40B4-BE49-F238E27FC236}">
                <a16:creationId xmlns:a16="http://schemas.microsoft.com/office/drawing/2014/main" id="{01A40522-25CA-429F-F882-6FD78B0EC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166" y="4237653"/>
            <a:ext cx="1918987" cy="1918987"/>
          </a:xfrm>
          <a:prstGeom prst="rect">
            <a:avLst/>
          </a:prstGeom>
        </p:spPr>
      </p:pic>
    </p:spTree>
    <p:extLst>
      <p:ext uri="{BB962C8B-B14F-4D97-AF65-F5344CB8AC3E}">
        <p14:creationId xmlns:p14="http://schemas.microsoft.com/office/powerpoint/2010/main" val="253927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16C3-0FA1-DB5C-BAA0-E3773D0F6D59}"/>
              </a:ext>
            </a:extLst>
          </p:cNvPr>
          <p:cNvSpPr>
            <a:spLocks noGrp="1"/>
          </p:cNvSpPr>
          <p:nvPr>
            <p:ph type="title"/>
          </p:nvPr>
        </p:nvSpPr>
        <p:spPr>
          <a:xfrm>
            <a:off x="0" y="1289409"/>
            <a:ext cx="3385457" cy="3921176"/>
          </a:xfrm>
        </p:spPr>
        <p:txBody>
          <a:bodyPr anchor="ctr">
            <a:normAutofit/>
          </a:bodyPr>
          <a:lstStyle/>
          <a:p>
            <a:r>
              <a:rPr lang="en-IN" sz="4500"/>
              <a:t>The Importance of Project Procurement</a:t>
            </a:r>
          </a:p>
        </p:txBody>
      </p:sp>
      <p:sp>
        <p:nvSpPr>
          <p:cNvPr id="23" name="Content Placeholder 2">
            <a:extLst>
              <a:ext uri="{FF2B5EF4-FFF2-40B4-BE49-F238E27FC236}">
                <a16:creationId xmlns:a16="http://schemas.microsoft.com/office/drawing/2014/main" id="{8D828949-02E5-A5C7-54A6-A26D30B98E15}"/>
              </a:ext>
            </a:extLst>
          </p:cNvPr>
          <p:cNvSpPr>
            <a:spLocks noGrp="1"/>
          </p:cNvSpPr>
          <p:nvPr>
            <p:ph idx="1"/>
          </p:nvPr>
        </p:nvSpPr>
        <p:spPr>
          <a:xfrm>
            <a:off x="3749349" y="638387"/>
            <a:ext cx="7667181" cy="5581226"/>
          </a:xfrm>
        </p:spPr>
        <p:txBody>
          <a:bodyPr anchor="ctr">
            <a:noAutofit/>
          </a:bodyPr>
          <a:lstStyle/>
          <a:p>
            <a:r>
              <a:rPr lang="en-IN" sz="2400" b="1"/>
              <a:t>What is procurement?</a:t>
            </a:r>
          </a:p>
          <a:p>
            <a:pPr marL="0" indent="0">
              <a:buNone/>
            </a:pPr>
            <a:r>
              <a:rPr lang="en-IN" sz="2400"/>
              <a:t>Procurement is acquiring goods or services from an outside source. This may be called purchasing or outsourcing depending on the nature of the organization.</a:t>
            </a:r>
          </a:p>
          <a:p>
            <a:r>
              <a:rPr lang="en-IN" sz="2400" b="1"/>
              <a:t>Vendors/Suppliers/Contractors/Sellers </a:t>
            </a:r>
            <a:r>
              <a:rPr lang="en-IN" sz="2400"/>
              <a:t>are the individuals who provide the procurement services.</a:t>
            </a:r>
          </a:p>
          <a:p>
            <a:r>
              <a:rPr lang="en-IN" sz="2400"/>
              <a:t>The procurement activities make use of </a:t>
            </a:r>
            <a:r>
              <a:rPr lang="en-IN" sz="2400" b="1"/>
              <a:t>Request for Proposals and Contracts </a:t>
            </a:r>
            <a:r>
              <a:rPr lang="en-IN" sz="2400"/>
              <a:t>to specify requirements and indents to be floated to the suppliers.</a:t>
            </a:r>
          </a:p>
          <a:p>
            <a:r>
              <a:rPr lang="en-IN" sz="2400"/>
              <a:t>Each organization may have a different procurement cycle, but the end goal is to understand </a:t>
            </a:r>
            <a:r>
              <a:rPr lang="en-IN" sz="2400" b="1"/>
              <a:t>what, </a:t>
            </a:r>
            <a:r>
              <a:rPr lang="en-IN" sz="2400" b="1" err="1"/>
              <a:t>when,where</a:t>
            </a:r>
            <a:r>
              <a:rPr lang="en-IN" sz="2400" b="1"/>
              <a:t> and how to outsource.</a:t>
            </a:r>
            <a:endParaRPr lang="en-IN" sz="2400" b="1">
              <a:cs typeface="Calibri"/>
            </a:endParaRPr>
          </a:p>
          <a:p>
            <a:pPr marL="0" indent="0">
              <a:buNone/>
            </a:pPr>
            <a:r>
              <a:rPr lang="en-IN" sz="2400"/>
              <a:t> </a:t>
            </a:r>
          </a:p>
        </p:txBody>
      </p:sp>
    </p:spTree>
    <p:extLst>
      <p:ext uri="{BB962C8B-B14F-4D97-AF65-F5344CB8AC3E}">
        <p14:creationId xmlns:p14="http://schemas.microsoft.com/office/powerpoint/2010/main" val="1756900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514"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6DFD0A-BD86-8E44-F60D-779D05BD5760}"/>
              </a:ext>
            </a:extLst>
          </p:cNvPr>
          <p:cNvSpPr>
            <a:spLocks noGrp="1"/>
          </p:cNvSpPr>
          <p:nvPr>
            <p:ph type="title"/>
          </p:nvPr>
        </p:nvSpPr>
        <p:spPr>
          <a:xfrm>
            <a:off x="5515650" y="571155"/>
            <a:ext cx="6451110" cy="1255469"/>
          </a:xfrm>
        </p:spPr>
        <p:txBody>
          <a:bodyPr>
            <a:normAutofit/>
          </a:bodyPr>
          <a:lstStyle/>
          <a:p>
            <a:r>
              <a:rPr lang="en-US"/>
              <a:t>Examples from a Real RFP</a:t>
            </a:r>
          </a:p>
        </p:txBody>
      </p:sp>
      <p:sp>
        <p:nvSpPr>
          <p:cNvPr id="14" name="Rectangle 13">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451771BA-618C-1484-8A94-A6693C5D620E}"/>
              </a:ext>
            </a:extLst>
          </p:cNvPr>
          <p:cNvPicPr>
            <a:picLocks noChangeAspect="1"/>
          </p:cNvPicPr>
          <p:nvPr/>
        </p:nvPicPr>
        <p:blipFill>
          <a:blip r:embed="rId2"/>
          <a:stretch>
            <a:fillRect/>
          </a:stretch>
        </p:blipFill>
        <p:spPr>
          <a:xfrm>
            <a:off x="494040" y="1198890"/>
            <a:ext cx="4527570" cy="4613082"/>
          </a:xfrm>
          <a:prstGeom prst="rect">
            <a:avLst/>
          </a:prstGeom>
        </p:spPr>
      </p:pic>
      <p:sp>
        <p:nvSpPr>
          <p:cNvPr id="3" name="Content Placeholder 2">
            <a:extLst>
              <a:ext uri="{FF2B5EF4-FFF2-40B4-BE49-F238E27FC236}">
                <a16:creationId xmlns:a16="http://schemas.microsoft.com/office/drawing/2014/main" id="{8CD5EF9C-0014-9A9E-F076-1AC98BB34581}"/>
              </a:ext>
            </a:extLst>
          </p:cNvPr>
          <p:cNvSpPr>
            <a:spLocks noGrp="1"/>
          </p:cNvSpPr>
          <p:nvPr>
            <p:ph idx="1"/>
          </p:nvPr>
        </p:nvSpPr>
        <p:spPr>
          <a:xfrm>
            <a:off x="5440202" y="1521510"/>
            <a:ext cx="6451109" cy="3509867"/>
          </a:xfrm>
        </p:spPr>
        <p:txBody>
          <a:bodyPr anchor="t">
            <a:noAutofit/>
          </a:bodyPr>
          <a:lstStyle/>
          <a:p>
            <a:pPr rtl="0">
              <a:spcBef>
                <a:spcPts val="0"/>
              </a:spcBef>
              <a:spcAft>
                <a:spcPts val="0"/>
              </a:spcAft>
            </a:pPr>
            <a:r>
              <a:rPr lang="en-US" sz="1600" b="0" i="0" u="none" strike="noStrike">
                <a:solidFill>
                  <a:srgbClr val="FFFFFF"/>
                </a:solidFill>
                <a:effectLst/>
                <a:cs typeface="Arial" panose="020B0604020202020204" pitchFamily="34" charset="0"/>
              </a:rPr>
              <a:t>Government agencies are often required to make procurement information open to the public.</a:t>
            </a:r>
            <a:r>
              <a:rPr lang="en-US" sz="1600">
                <a:solidFill>
                  <a:srgbClr val="FFFFFF"/>
                </a:solidFill>
                <a:cs typeface="Arial" panose="020B0604020202020204" pitchFamily="34" charset="0"/>
              </a:rPr>
              <a:t> </a:t>
            </a:r>
            <a:r>
              <a:rPr lang="en-US" sz="1600" b="0" i="0" u="none" strike="noStrike">
                <a:solidFill>
                  <a:srgbClr val="FFFFFF"/>
                </a:solidFill>
                <a:effectLst/>
                <a:cs typeface="Arial" panose="020B0604020202020204" pitchFamily="34" charset="0"/>
              </a:rPr>
              <a:t>RFP issued in October 2017 for project management services to assist the organization in overseeing rebuilding after flooding from Hurricane Harvey. </a:t>
            </a:r>
          </a:p>
          <a:p>
            <a:pPr rtl="0">
              <a:spcBef>
                <a:spcPts val="0"/>
              </a:spcBef>
              <a:spcAft>
                <a:spcPts val="0"/>
              </a:spcAft>
            </a:pPr>
            <a:endParaRPr lang="en-US" sz="1600" b="0">
              <a:solidFill>
                <a:srgbClr val="FFFFFF"/>
              </a:solidFill>
              <a:effectLst/>
              <a:cs typeface="Arial" panose="020B0604020202020204" pitchFamily="34" charset="0"/>
            </a:endParaRPr>
          </a:p>
          <a:p>
            <a:pPr marL="0" indent="0" rtl="0">
              <a:spcBef>
                <a:spcPts val="0"/>
              </a:spcBef>
              <a:spcAft>
                <a:spcPts val="0"/>
              </a:spcAft>
              <a:buNone/>
            </a:pPr>
            <a:r>
              <a:rPr lang="en-US" sz="1600" b="0" i="0" u="none" strike="noStrike">
                <a:solidFill>
                  <a:srgbClr val="FFFFFF"/>
                </a:solidFill>
                <a:effectLst/>
                <a:cs typeface="Arial" panose="020B0604020202020204" pitchFamily="34" charset="0"/>
              </a:rPr>
              <a:t>It had things like </a:t>
            </a:r>
            <a:endParaRPr lang="en-US" sz="1600" b="0">
              <a:solidFill>
                <a:srgbClr val="FFFFFF"/>
              </a:solidFill>
              <a:effectLst/>
              <a:cs typeface="Arial" panose="020B0604020202020204" pitchFamily="34" charset="0"/>
            </a:endParaRPr>
          </a:p>
          <a:p>
            <a:pPr rtl="0" fontAlgn="base">
              <a:spcBef>
                <a:spcPts val="0"/>
              </a:spcBef>
              <a:spcAft>
                <a:spcPts val="0"/>
              </a:spcAft>
              <a:buFont typeface="+mj-lt"/>
              <a:buAutoNum type="arabicPeriod"/>
            </a:pPr>
            <a:r>
              <a:rPr lang="en-US" sz="1600" b="0" i="0" u="none" strike="noStrike">
                <a:solidFill>
                  <a:srgbClr val="FFFFFF"/>
                </a:solidFill>
                <a:effectLst/>
                <a:cs typeface="Arial" panose="020B0604020202020204" pitchFamily="34" charset="0"/>
              </a:rPr>
              <a:t>Purpose of RFP:</a:t>
            </a:r>
          </a:p>
          <a:p>
            <a:pPr rtl="0" fontAlgn="base">
              <a:spcBef>
                <a:spcPts val="0"/>
              </a:spcBef>
              <a:spcAft>
                <a:spcPts val="0"/>
              </a:spcAft>
              <a:buFont typeface="+mj-lt"/>
              <a:buAutoNum type="arabicPeriod"/>
            </a:pPr>
            <a:r>
              <a:rPr lang="en-US" sz="1600" b="0" i="0" u="none" strike="noStrike">
                <a:solidFill>
                  <a:srgbClr val="FFFFFF"/>
                </a:solidFill>
                <a:effectLst/>
                <a:cs typeface="Arial" panose="020B0604020202020204" pitchFamily="34" charset="0"/>
              </a:rPr>
              <a:t>Scope of Service : </a:t>
            </a:r>
          </a:p>
          <a:p>
            <a:pPr rtl="0">
              <a:spcBef>
                <a:spcPts val="0"/>
              </a:spcBef>
              <a:spcAft>
                <a:spcPts val="0"/>
              </a:spcAft>
            </a:pPr>
            <a:r>
              <a:rPr lang="en-US" sz="1600" b="0" i="0" u="none" strike="noStrike">
                <a:solidFill>
                  <a:srgbClr val="FFFFFF"/>
                </a:solidFill>
                <a:effectLst/>
                <a:cs typeface="Arial" panose="020B0604020202020204" pitchFamily="34" charset="0"/>
              </a:rPr>
              <a:t>As the emergency remediation phase draws to a close, HFC seeks to engage a project management firm to provide comprehensive coordination and support services throughout the reconstruction phase</a:t>
            </a:r>
            <a:endParaRPr lang="en-US" sz="1600" b="0">
              <a:solidFill>
                <a:srgbClr val="FFFFFF"/>
              </a:solidFill>
              <a:effectLst/>
              <a:cs typeface="Arial" panose="020B0604020202020204" pitchFamily="34" charset="0"/>
            </a:endParaRPr>
          </a:p>
          <a:p>
            <a:pPr rtl="0" fontAlgn="base">
              <a:spcBef>
                <a:spcPts val="0"/>
              </a:spcBef>
              <a:spcAft>
                <a:spcPts val="0"/>
              </a:spcAft>
              <a:buFont typeface="+mj-lt"/>
              <a:buAutoNum type="arabicPeriod" startAt="3"/>
            </a:pPr>
            <a:r>
              <a:rPr lang="en-US" sz="1600" b="0" i="0" u="none" strike="noStrike">
                <a:solidFill>
                  <a:srgbClr val="FFFFFF"/>
                </a:solidFill>
                <a:effectLst/>
                <a:cs typeface="Arial" panose="020B0604020202020204" pitchFamily="34" charset="0"/>
              </a:rPr>
              <a:t>Term/ Schedule Information</a:t>
            </a:r>
          </a:p>
          <a:p>
            <a:pPr rtl="0" fontAlgn="base">
              <a:spcBef>
                <a:spcPts val="0"/>
              </a:spcBef>
              <a:spcAft>
                <a:spcPts val="0"/>
              </a:spcAft>
              <a:buFont typeface="+mj-lt"/>
              <a:buAutoNum type="arabicPeriod" startAt="3"/>
            </a:pPr>
            <a:r>
              <a:rPr lang="en-US" sz="1600" b="0" i="0" u="none" strike="noStrike">
                <a:solidFill>
                  <a:srgbClr val="FFFFFF"/>
                </a:solidFill>
                <a:effectLst/>
                <a:cs typeface="Arial" panose="020B0604020202020204" pitchFamily="34" charset="0"/>
              </a:rPr>
              <a:t>Proposal Format: Transmittal Letter, Project Team, Experience, Pricing, Diversity</a:t>
            </a:r>
          </a:p>
          <a:p>
            <a:pPr marL="0" indent="0" rtl="0" fontAlgn="base">
              <a:spcBef>
                <a:spcPts val="0"/>
              </a:spcBef>
              <a:spcAft>
                <a:spcPts val="0"/>
              </a:spcAft>
              <a:buNone/>
            </a:pPr>
            <a:endParaRPr lang="en-US" sz="1600" b="0" i="0" u="none" strike="noStrike">
              <a:solidFill>
                <a:srgbClr val="FFFFFF"/>
              </a:solidFill>
              <a:effectLst/>
              <a:cs typeface="Arial" panose="020B0604020202020204" pitchFamily="34" charset="0"/>
            </a:endParaRPr>
          </a:p>
          <a:p>
            <a:pPr>
              <a:spcBef>
                <a:spcPts val="0"/>
              </a:spcBef>
            </a:pPr>
            <a:r>
              <a:rPr lang="en-US" sz="1600" b="0" i="0" u="none" strike="noStrike">
                <a:solidFill>
                  <a:srgbClr val="FFFFFF"/>
                </a:solidFill>
                <a:effectLst/>
                <a:cs typeface="Arial" panose="020B0604020202020204" pitchFamily="34" charset="0"/>
              </a:rPr>
              <a:t>Even though the RFP is pretty detailed, there were several questions submitted from potential proposers. </a:t>
            </a:r>
          </a:p>
          <a:p>
            <a:pPr>
              <a:spcBef>
                <a:spcPts val="0"/>
              </a:spcBef>
            </a:pPr>
            <a:r>
              <a:rPr lang="en-US" sz="1600" b="0" i="0" u="none" strike="noStrike">
                <a:solidFill>
                  <a:srgbClr val="FFFFFF"/>
                </a:solidFill>
                <a:effectLst/>
                <a:cs typeface="Arial" panose="020B0604020202020204" pitchFamily="34" charset="0"/>
              </a:rPr>
              <a:t>As a result, HFC issued three letters of clarification. It included a proposal format, pre-proposal conference and project questions and answers.</a:t>
            </a:r>
            <a:endParaRPr lang="en-US" sz="1600" b="0">
              <a:solidFill>
                <a:srgbClr val="FFFFFF"/>
              </a:solidFill>
              <a:effectLst/>
              <a:cs typeface="Arial" panose="020B0604020202020204" pitchFamily="34" charset="0"/>
            </a:endParaRPr>
          </a:p>
          <a:p>
            <a:pPr marL="0" indent="0">
              <a:buNone/>
            </a:pPr>
            <a:br>
              <a:rPr lang="en-US" sz="1600">
                <a:solidFill>
                  <a:srgbClr val="FFFFFF"/>
                </a:solidFill>
                <a:cs typeface="Arial" panose="020B0604020202020204" pitchFamily="34" charset="0"/>
              </a:rPr>
            </a:br>
            <a:br>
              <a:rPr lang="en-US" sz="1600">
                <a:solidFill>
                  <a:srgbClr val="FFFFFF"/>
                </a:solidFill>
                <a:cs typeface="Arial" panose="020B0604020202020204" pitchFamily="34" charset="0"/>
              </a:rPr>
            </a:br>
            <a:endParaRPr lang="en-US" sz="1600">
              <a:solidFill>
                <a:srgbClr val="FFFFFF"/>
              </a:solidFill>
              <a:cs typeface="Arial" panose="020B0604020202020204" pitchFamily="34" charset="0"/>
            </a:endParaRPr>
          </a:p>
        </p:txBody>
      </p:sp>
    </p:spTree>
    <p:extLst>
      <p:ext uri="{BB962C8B-B14F-4D97-AF65-F5344CB8AC3E}">
        <p14:creationId xmlns:p14="http://schemas.microsoft.com/office/powerpoint/2010/main" val="3492741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F20844-0EB6-BD6E-2BC7-1B0D8B626D72}"/>
              </a:ext>
            </a:extLst>
          </p:cNvPr>
          <p:cNvSpPr txBox="1"/>
          <p:nvPr/>
        </p:nvSpPr>
        <p:spPr>
          <a:xfrm>
            <a:off x="164496" y="2348895"/>
            <a:ext cx="2937932" cy="216020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a:solidFill>
                  <a:schemeClr val="bg1"/>
                </a:solidFill>
                <a:latin typeface="+mj-lt"/>
                <a:ea typeface="+mj-ea"/>
                <a:cs typeface="Calibri"/>
              </a:rPr>
              <a:t>Conduct Procurements​</a:t>
            </a:r>
          </a:p>
        </p:txBody>
      </p:sp>
      <p:sp>
        <p:nvSpPr>
          <p:cNvPr id="3" name="Content Placeholder 2">
            <a:extLst>
              <a:ext uri="{FF2B5EF4-FFF2-40B4-BE49-F238E27FC236}">
                <a16:creationId xmlns:a16="http://schemas.microsoft.com/office/drawing/2014/main" id="{7564140A-5CC3-B1E2-9583-DFB39AD3912E}"/>
              </a:ext>
            </a:extLst>
          </p:cNvPr>
          <p:cNvSpPr>
            <a:spLocks noGrp="1"/>
          </p:cNvSpPr>
          <p:nvPr>
            <p:ph idx="1"/>
          </p:nvPr>
        </p:nvSpPr>
        <p:spPr>
          <a:xfrm>
            <a:off x="3608130" y="367479"/>
            <a:ext cx="8103686" cy="1607477"/>
          </a:xfrm>
        </p:spPr>
        <p:txBody>
          <a:bodyPr vert="horz" lIns="91440" tIns="45720" rIns="91440" bIns="45720" rtlCol="0">
            <a:normAutofit fontScale="92500" lnSpcReduction="10000"/>
          </a:bodyPr>
          <a:lstStyle/>
          <a:p>
            <a:r>
              <a:rPr lang="en-US" sz="2000" b="1" dirty="0"/>
              <a:t>Conducting procurements </a:t>
            </a:r>
            <a:r>
              <a:rPr lang="en-US" sz="2000" dirty="0"/>
              <a:t>is the process of obtaining seller responses,  proposals or bids, selecting a seller, and awarding a contract</a:t>
            </a:r>
          </a:p>
          <a:p>
            <a:r>
              <a:rPr lang="en-US" b="1" dirty="0">
                <a:ea typeface="+mn-lt"/>
                <a:cs typeface="+mn-lt"/>
              </a:rPr>
              <a:t>Source selection criteria</a:t>
            </a:r>
            <a:r>
              <a:rPr lang="en-US" dirty="0">
                <a:ea typeface="+mn-lt"/>
                <a:cs typeface="+mn-lt"/>
              </a:rPr>
              <a:t> is a set of attributes desired by the buyer which a seller is required to meet or exceed to be selected for a contract</a:t>
            </a:r>
            <a:endParaRPr lang="en-US" dirty="0"/>
          </a:p>
          <a:p>
            <a:r>
              <a:rPr lang="en-US" sz="2000" dirty="0"/>
              <a:t>Two main end results of this process are a </a:t>
            </a:r>
            <a:r>
              <a:rPr lang="en-US" sz="2000" b="1" dirty="0"/>
              <a:t>selected seller and agreements</a:t>
            </a:r>
            <a:endParaRPr lang="en-US" sz="2000" dirty="0"/>
          </a:p>
          <a:p>
            <a:pPr>
              <a:spcBef>
                <a:spcPts val="0"/>
              </a:spcBef>
              <a:spcAft>
                <a:spcPts val="0"/>
              </a:spcAft>
            </a:pPr>
            <a:endParaRPr lang="en-US" sz="2000"/>
          </a:p>
        </p:txBody>
      </p:sp>
      <p:pic>
        <p:nvPicPr>
          <p:cNvPr id="5" name="Picture 4" descr="Text&#10;&#10;Description automatically generated">
            <a:extLst>
              <a:ext uri="{FF2B5EF4-FFF2-40B4-BE49-F238E27FC236}">
                <a16:creationId xmlns:a16="http://schemas.microsoft.com/office/drawing/2014/main" id="{596968C3-9CCC-36FE-3410-3AFF9CA6DB9C}"/>
              </a:ext>
            </a:extLst>
          </p:cNvPr>
          <p:cNvPicPr>
            <a:picLocks noChangeAspect="1"/>
          </p:cNvPicPr>
          <p:nvPr/>
        </p:nvPicPr>
        <p:blipFill>
          <a:blip r:embed="rId2"/>
          <a:stretch>
            <a:fillRect/>
          </a:stretch>
        </p:blipFill>
        <p:spPr>
          <a:xfrm>
            <a:off x="5069498" y="1971734"/>
            <a:ext cx="6382018" cy="2333044"/>
          </a:xfrm>
          <a:prstGeom prst="rect">
            <a:avLst/>
          </a:prstGeom>
        </p:spPr>
      </p:pic>
      <p:pic>
        <p:nvPicPr>
          <p:cNvPr id="8" name="Picture 7" descr="Table&#10;&#10;Description automatically generated">
            <a:extLst>
              <a:ext uri="{FF2B5EF4-FFF2-40B4-BE49-F238E27FC236}">
                <a16:creationId xmlns:a16="http://schemas.microsoft.com/office/drawing/2014/main" id="{B5BDA1AA-3DF0-C71D-FD10-67F4C861C0BC}"/>
              </a:ext>
            </a:extLst>
          </p:cNvPr>
          <p:cNvPicPr>
            <a:picLocks noChangeAspect="1"/>
          </p:cNvPicPr>
          <p:nvPr/>
        </p:nvPicPr>
        <p:blipFill>
          <a:blip r:embed="rId3"/>
          <a:stretch>
            <a:fillRect/>
          </a:stretch>
        </p:blipFill>
        <p:spPr>
          <a:xfrm>
            <a:off x="4931663" y="4701706"/>
            <a:ext cx="5065925" cy="1730513"/>
          </a:xfrm>
          <a:prstGeom prst="rect">
            <a:avLst/>
          </a:prstGeom>
        </p:spPr>
      </p:pic>
      <p:sp>
        <p:nvSpPr>
          <p:cNvPr id="15" name="TextBox 14">
            <a:extLst>
              <a:ext uri="{FF2B5EF4-FFF2-40B4-BE49-F238E27FC236}">
                <a16:creationId xmlns:a16="http://schemas.microsoft.com/office/drawing/2014/main" id="{5777CA2C-E868-1D79-724C-52F9C03BC6A9}"/>
              </a:ext>
            </a:extLst>
          </p:cNvPr>
          <p:cNvSpPr txBox="1"/>
          <p:nvPr/>
        </p:nvSpPr>
        <p:spPr>
          <a:xfrm>
            <a:off x="5706484" y="6046000"/>
            <a:ext cx="390698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cs typeface="Calibri"/>
            </a:endParaRPr>
          </a:p>
        </p:txBody>
      </p:sp>
      <p:sp>
        <p:nvSpPr>
          <p:cNvPr id="2" name="TextBox 1">
            <a:extLst>
              <a:ext uri="{FF2B5EF4-FFF2-40B4-BE49-F238E27FC236}">
                <a16:creationId xmlns:a16="http://schemas.microsoft.com/office/drawing/2014/main" id="{F5290ECF-AD22-AC07-3E60-CF502B148DED}"/>
              </a:ext>
            </a:extLst>
          </p:cNvPr>
          <p:cNvSpPr txBox="1"/>
          <p:nvPr/>
        </p:nvSpPr>
        <p:spPr>
          <a:xfrm>
            <a:off x="6217085" y="4202480"/>
            <a:ext cx="408974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800"/>
              <a:t>Reference: https://3434teama.weebly.com/project-procurement-management.html</a:t>
            </a:r>
            <a:r>
              <a:rPr lang="en-US" sz="800"/>
              <a:t>​​</a:t>
            </a:r>
          </a:p>
        </p:txBody>
      </p:sp>
    </p:spTree>
    <p:extLst>
      <p:ext uri="{BB962C8B-B14F-4D97-AF65-F5344CB8AC3E}">
        <p14:creationId xmlns:p14="http://schemas.microsoft.com/office/powerpoint/2010/main" val="1442275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F20844-0EB6-BD6E-2BC7-1B0D8B626D72}"/>
              </a:ext>
            </a:extLst>
          </p:cNvPr>
          <p:cNvSpPr txBox="1"/>
          <p:nvPr/>
        </p:nvSpPr>
        <p:spPr>
          <a:xfrm>
            <a:off x="407939" y="2754086"/>
            <a:ext cx="3141792" cy="253318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pPr>
            <a:r>
              <a:rPr lang="en-US" sz="3600" kern="1200">
                <a:solidFill>
                  <a:schemeClr val="bg1"/>
                </a:solidFill>
                <a:latin typeface="+mj-lt"/>
                <a:ea typeface="+mj-ea"/>
                <a:cs typeface="Calibri"/>
              </a:rPr>
              <a:t>Control</a:t>
            </a:r>
            <a:endParaRPr lang="en-US" sz="3600">
              <a:solidFill>
                <a:schemeClr val="bg1"/>
              </a:solidFill>
              <a:latin typeface="+mj-lt"/>
              <a:ea typeface="+mj-ea"/>
              <a:cs typeface="Calibri"/>
            </a:endParaRPr>
          </a:p>
          <a:p>
            <a:pPr>
              <a:lnSpc>
                <a:spcPct val="90000"/>
              </a:lnSpc>
              <a:spcBef>
                <a:spcPct val="0"/>
              </a:spcBef>
            </a:pPr>
            <a:r>
              <a:rPr lang="en-US" sz="3600" kern="1200">
                <a:solidFill>
                  <a:schemeClr val="bg1"/>
                </a:solidFill>
                <a:latin typeface="+mj-lt"/>
                <a:ea typeface="+mj-ea"/>
                <a:cs typeface="Calibri"/>
              </a:rPr>
              <a:t>Procurements</a:t>
            </a:r>
          </a:p>
          <a:p>
            <a:pPr>
              <a:lnSpc>
                <a:spcPct val="90000"/>
              </a:lnSpc>
              <a:spcBef>
                <a:spcPct val="0"/>
              </a:spcBef>
              <a:spcAft>
                <a:spcPts val="600"/>
              </a:spcAft>
            </a:pPr>
            <a:endParaRPr lang="en-US" sz="3600" kern="120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7564140A-5CC3-B1E2-9583-DFB39AD3912E}"/>
              </a:ext>
            </a:extLst>
          </p:cNvPr>
          <p:cNvSpPr>
            <a:spLocks noGrp="1"/>
          </p:cNvSpPr>
          <p:nvPr>
            <p:ph idx="1"/>
          </p:nvPr>
        </p:nvSpPr>
        <p:spPr>
          <a:xfrm>
            <a:off x="3850820" y="250372"/>
            <a:ext cx="7933241" cy="6088852"/>
          </a:xfrm>
        </p:spPr>
        <p:txBody>
          <a:bodyPr vert="horz" lIns="91440" tIns="45720" rIns="91440" bIns="45720" rtlCol="0" anchor="t">
            <a:noAutofit/>
          </a:bodyPr>
          <a:lstStyle/>
          <a:p>
            <a:r>
              <a:rPr lang="en-US" sz="1600" b="1" dirty="0"/>
              <a:t>Controlling procurements </a:t>
            </a:r>
            <a:r>
              <a:rPr lang="en-US" sz="1600" dirty="0"/>
              <a:t>ensures that the seller’s performance meets contractual requirements</a:t>
            </a:r>
            <a:endParaRPr lang="en-US" sz="1600" dirty="0">
              <a:cs typeface="Calibri"/>
            </a:endParaRPr>
          </a:p>
          <a:p>
            <a:r>
              <a:rPr lang="en-US" sz="1600" dirty="0"/>
              <a:t>Project managers and team members must watch for </a:t>
            </a:r>
            <a:r>
              <a:rPr lang="en-US" sz="1600" b="1" dirty="0"/>
              <a:t>constructive change orders</a:t>
            </a:r>
            <a:endParaRPr lang="en-US" sz="1600">
              <a:cs typeface="Calibri"/>
            </a:endParaRPr>
          </a:p>
          <a:p>
            <a:pPr>
              <a:buFont typeface="Wingdings" pitchFamily="18" charset="2"/>
              <a:buChar char="Ø"/>
            </a:pPr>
            <a:r>
              <a:rPr lang="en-US" sz="1600" dirty="0"/>
              <a:t>Good practices related to project procurement:</a:t>
            </a:r>
            <a:endParaRPr lang="en-US" sz="1600" dirty="0">
              <a:cs typeface="Calibri"/>
            </a:endParaRPr>
          </a:p>
          <a:p>
            <a:r>
              <a:rPr lang="en-US" sz="1600" b="1" dirty="0"/>
              <a:t>Changes</a:t>
            </a:r>
            <a:r>
              <a:rPr lang="en-US" sz="1600" dirty="0"/>
              <a:t> to any part of the project need to be </a:t>
            </a:r>
            <a:r>
              <a:rPr lang="en-US" sz="1600" b="1" dirty="0"/>
              <a:t>reviewed, approved, and documented</a:t>
            </a:r>
            <a:r>
              <a:rPr lang="en-US" sz="1600" dirty="0"/>
              <a:t> by the same people in the same way they approved the original part of the plan</a:t>
            </a:r>
            <a:endParaRPr lang="en-US" sz="1600" dirty="0">
              <a:cs typeface="Calibri"/>
            </a:endParaRPr>
          </a:p>
          <a:p>
            <a:r>
              <a:rPr lang="en-US" sz="1600" b="1" dirty="0"/>
              <a:t>Evaluation of any change </a:t>
            </a:r>
            <a:r>
              <a:rPr lang="en-US" sz="1600" dirty="0"/>
              <a:t>should include an </a:t>
            </a:r>
            <a:r>
              <a:rPr lang="en-US" sz="1600" b="1" dirty="0"/>
              <a:t>impact analysis</a:t>
            </a:r>
            <a:endParaRPr lang="en-US" sz="1600" dirty="0">
              <a:cs typeface="Calibri"/>
            </a:endParaRPr>
          </a:p>
          <a:p>
            <a:pPr lvl="1"/>
            <a:r>
              <a:rPr lang="en-US" sz="1100" dirty="0"/>
              <a:t>How will the change affect the scope, time, cost, and quality of the goods or services being provided? </a:t>
            </a:r>
            <a:endParaRPr lang="en-US" sz="1100" dirty="0">
              <a:cs typeface="Calibri"/>
            </a:endParaRPr>
          </a:p>
          <a:p>
            <a:r>
              <a:rPr lang="en-US" sz="1600" dirty="0"/>
              <a:t>Changes must be </a:t>
            </a:r>
            <a:r>
              <a:rPr lang="en-US" sz="1600" b="1" dirty="0"/>
              <a:t>documented in writing </a:t>
            </a:r>
            <a:r>
              <a:rPr lang="en-US" sz="1600" dirty="0"/>
              <a:t>(document all important meetings and telephone calls)</a:t>
            </a:r>
            <a:endParaRPr lang="en-US" sz="1600">
              <a:cs typeface="Calibri"/>
            </a:endParaRPr>
          </a:p>
          <a:p>
            <a:r>
              <a:rPr lang="en-US" sz="1600" dirty="0"/>
              <a:t>When procuring complex information systems, project managers and their teams must stay closely involved to make sure the new system will meet business needs and work in an operational environment</a:t>
            </a:r>
            <a:endParaRPr lang="en-US" sz="1600" dirty="0">
              <a:cs typeface="Calibri"/>
            </a:endParaRPr>
          </a:p>
          <a:p>
            <a:r>
              <a:rPr lang="en-US" sz="1600" dirty="0"/>
              <a:t>Have </a:t>
            </a:r>
            <a:r>
              <a:rPr lang="en-US" sz="1600" b="1" dirty="0"/>
              <a:t>backup plans </a:t>
            </a:r>
            <a:r>
              <a:rPr lang="en-US" sz="1600" dirty="0"/>
              <a:t>in case the new system does not work as planned</a:t>
            </a:r>
            <a:endParaRPr lang="en-US" sz="1600" dirty="0">
              <a:cs typeface="Calibri"/>
            </a:endParaRPr>
          </a:p>
          <a:p>
            <a:r>
              <a:rPr lang="en-US" sz="1600" dirty="0"/>
              <a:t>Tools and techniques can help in contract administration - such as a formal contract change control system, buyer-conducted procurement performance reviews, inspections and audits, performance reporting, payment systems, and records management systems</a:t>
            </a:r>
            <a:endParaRPr lang="en-US" sz="1600" dirty="0">
              <a:cs typeface="Calibri"/>
            </a:endParaRPr>
          </a:p>
          <a:p>
            <a:endParaRPr lang="en-US" sz="1600">
              <a:cs typeface="Calibri"/>
            </a:endParaRPr>
          </a:p>
        </p:txBody>
      </p:sp>
    </p:spTree>
    <p:extLst>
      <p:ext uri="{BB962C8B-B14F-4D97-AF65-F5344CB8AC3E}">
        <p14:creationId xmlns:p14="http://schemas.microsoft.com/office/powerpoint/2010/main" val="619013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0F20844-0EB6-BD6E-2BC7-1B0D8B626D72}"/>
              </a:ext>
            </a:extLst>
          </p:cNvPr>
          <p:cNvSpPr txBox="1"/>
          <p:nvPr/>
        </p:nvSpPr>
        <p:spPr>
          <a:xfrm>
            <a:off x="189237" y="2610593"/>
            <a:ext cx="3087364" cy="264720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pPr>
            <a:r>
              <a:rPr lang="en-IN" sz="3600">
                <a:solidFill>
                  <a:schemeClr val="bg1"/>
                </a:solidFill>
                <a:latin typeface="+mj-lt"/>
                <a:ea typeface="+mj-ea"/>
                <a:cs typeface="Calibri"/>
              </a:rPr>
              <a:t>Close </a:t>
            </a:r>
          </a:p>
          <a:p>
            <a:pPr>
              <a:lnSpc>
                <a:spcPct val="90000"/>
              </a:lnSpc>
              <a:spcBef>
                <a:spcPct val="0"/>
              </a:spcBef>
            </a:pPr>
            <a:r>
              <a:rPr lang="en-IN" sz="3600" kern="1200">
                <a:solidFill>
                  <a:schemeClr val="bg1"/>
                </a:solidFill>
                <a:latin typeface="+mj-lt"/>
                <a:ea typeface="+mj-ea"/>
                <a:cs typeface="Calibri"/>
              </a:rPr>
              <a:t>Procurements</a:t>
            </a:r>
            <a:endParaRPr lang="en-IN" sz="3600">
              <a:solidFill>
                <a:schemeClr val="bg1"/>
              </a:solidFill>
              <a:latin typeface="+mj-lt"/>
              <a:ea typeface="+mj-ea"/>
              <a:cs typeface="Calibri"/>
            </a:endParaRPr>
          </a:p>
          <a:p>
            <a:pPr>
              <a:lnSpc>
                <a:spcPct val="90000"/>
              </a:lnSpc>
              <a:spcBef>
                <a:spcPct val="0"/>
              </a:spcBef>
              <a:spcAft>
                <a:spcPts val="600"/>
              </a:spcAft>
            </a:pPr>
            <a:endParaRPr lang="en-US" sz="3600" kern="1200">
              <a:solidFill>
                <a:schemeClr val="bg1"/>
              </a:solidFill>
              <a:latin typeface="+mj-lt"/>
              <a:ea typeface="+mj-ea"/>
              <a:cs typeface="Calibri Light"/>
            </a:endParaRPr>
          </a:p>
        </p:txBody>
      </p:sp>
      <p:sp>
        <p:nvSpPr>
          <p:cNvPr id="3" name="Content Placeholder 2">
            <a:extLst>
              <a:ext uri="{FF2B5EF4-FFF2-40B4-BE49-F238E27FC236}">
                <a16:creationId xmlns:a16="http://schemas.microsoft.com/office/drawing/2014/main" id="{7564140A-5CC3-B1E2-9583-DFB39AD3912E}"/>
              </a:ext>
            </a:extLst>
          </p:cNvPr>
          <p:cNvSpPr>
            <a:spLocks noGrp="1"/>
          </p:cNvSpPr>
          <p:nvPr>
            <p:ph idx="1"/>
          </p:nvPr>
        </p:nvSpPr>
        <p:spPr>
          <a:xfrm>
            <a:off x="3881755" y="1299994"/>
            <a:ext cx="7901926" cy="4538188"/>
          </a:xfrm>
        </p:spPr>
        <p:txBody>
          <a:bodyPr vert="horz" lIns="91440" tIns="45720" rIns="91440" bIns="45720" rtlCol="0" anchor="t">
            <a:noAutofit/>
          </a:bodyPr>
          <a:lstStyle/>
          <a:p>
            <a:pPr>
              <a:lnSpc>
                <a:spcPct val="110000"/>
              </a:lnSpc>
            </a:pPr>
            <a:r>
              <a:rPr lang="en-IN" sz="1800" b="1"/>
              <a:t>Closing procurements </a:t>
            </a:r>
            <a:r>
              <a:rPr lang="en-IN" sz="1800"/>
              <a:t>is also called as </a:t>
            </a:r>
            <a:r>
              <a:rPr lang="en-IN" sz="1800" b="1"/>
              <a:t>contract closure </a:t>
            </a:r>
            <a:r>
              <a:rPr lang="en-IN" sz="1800"/>
              <a:t>which </a:t>
            </a:r>
            <a:r>
              <a:rPr lang="en-US" sz="1800"/>
              <a:t>involves completion and settlement of contracts and resolution of any open items</a:t>
            </a:r>
            <a:endParaRPr lang="en-US" sz="1800">
              <a:ea typeface="+mn-lt"/>
              <a:cs typeface="+mn-lt"/>
            </a:endParaRPr>
          </a:p>
          <a:p>
            <a:pPr>
              <a:lnSpc>
                <a:spcPct val="110000"/>
              </a:lnSpc>
            </a:pPr>
            <a:r>
              <a:rPr lang="en-US" sz="1800"/>
              <a:t>The project team should update records to reflect results and archive information for future use</a:t>
            </a:r>
            <a:endParaRPr lang="en-US" sz="1800">
              <a:ea typeface="+mn-lt"/>
              <a:cs typeface="+mn-lt"/>
            </a:endParaRPr>
          </a:p>
          <a:p>
            <a:pPr>
              <a:lnSpc>
                <a:spcPct val="110000"/>
              </a:lnSpc>
              <a:buFont typeface="Wingdings,Sans-Serif" panose="020B0604020202020204" pitchFamily="34" charset="0"/>
              <a:buChar char="Ø"/>
            </a:pPr>
            <a:r>
              <a:rPr lang="en-US" sz="1800" b="1"/>
              <a:t>Tools to assist in contract closure:</a:t>
            </a:r>
            <a:endParaRPr lang="en-US" sz="1800">
              <a:ea typeface="+mn-lt"/>
              <a:cs typeface="+mn-lt"/>
            </a:endParaRPr>
          </a:p>
          <a:p>
            <a:pPr>
              <a:lnSpc>
                <a:spcPct val="110000"/>
              </a:lnSpc>
            </a:pPr>
            <a:r>
              <a:rPr lang="en-US" sz="1800"/>
              <a:t>Procurement audits and negotiated settlements</a:t>
            </a:r>
            <a:endParaRPr lang="en-US" sz="1800">
              <a:ea typeface="+mn-lt"/>
              <a:cs typeface="+mn-lt"/>
            </a:endParaRPr>
          </a:p>
          <a:p>
            <a:pPr>
              <a:lnSpc>
                <a:spcPct val="110000"/>
              </a:lnSpc>
            </a:pPr>
            <a:r>
              <a:rPr lang="en-US" sz="1800"/>
              <a:t>Procurement audits are often done during contract closure to identify lessons learned in the entire procurement process. </a:t>
            </a:r>
            <a:endParaRPr lang="en-US" sz="1800">
              <a:ea typeface="+mn-lt"/>
              <a:cs typeface="+mn-lt"/>
            </a:endParaRPr>
          </a:p>
          <a:p>
            <a:pPr>
              <a:lnSpc>
                <a:spcPct val="110000"/>
              </a:lnSpc>
            </a:pPr>
            <a:r>
              <a:rPr lang="en-US" sz="1800"/>
              <a:t>A records management system provides the ability to easily organize, find, and archive procurement-related documents</a:t>
            </a:r>
            <a:endParaRPr lang="en-US" sz="1800">
              <a:ea typeface="+mn-lt"/>
              <a:cs typeface="+mn-lt"/>
            </a:endParaRPr>
          </a:p>
          <a:p>
            <a:pPr>
              <a:lnSpc>
                <a:spcPct val="110000"/>
              </a:lnSpc>
              <a:buFont typeface="Wingdings,Sans-Serif" panose="020B0604020202020204" pitchFamily="34" charset="0"/>
              <a:buChar char="Ø"/>
            </a:pPr>
            <a:endParaRPr lang="en-US" sz="1800">
              <a:ea typeface="+mn-lt"/>
              <a:cs typeface="+mn-lt"/>
            </a:endParaRPr>
          </a:p>
          <a:p>
            <a:pPr>
              <a:spcAft>
                <a:spcPts val="0"/>
              </a:spcAft>
            </a:pPr>
            <a:endParaRPr lang="en-US" sz="1800">
              <a:cs typeface="Calibri"/>
            </a:endParaRPr>
          </a:p>
        </p:txBody>
      </p:sp>
    </p:spTree>
    <p:extLst>
      <p:ext uri="{BB962C8B-B14F-4D97-AF65-F5344CB8AC3E}">
        <p14:creationId xmlns:p14="http://schemas.microsoft.com/office/powerpoint/2010/main" val="1518298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D94-487B-896B-7D7F-7333B5AADB60}"/>
              </a:ext>
            </a:extLst>
          </p:cNvPr>
          <p:cNvSpPr>
            <a:spLocks noGrp="1"/>
          </p:cNvSpPr>
          <p:nvPr>
            <p:ph type="title"/>
          </p:nvPr>
        </p:nvSpPr>
        <p:spPr/>
        <p:txBody>
          <a:bodyPr/>
          <a:lstStyle/>
          <a:p>
            <a:r>
              <a:rPr lang="en-US"/>
              <a:t>Using Software to Assist in Project Procurement Management</a:t>
            </a:r>
          </a:p>
        </p:txBody>
      </p:sp>
      <p:sp>
        <p:nvSpPr>
          <p:cNvPr id="3" name="Content Placeholder 2">
            <a:extLst>
              <a:ext uri="{FF2B5EF4-FFF2-40B4-BE49-F238E27FC236}">
                <a16:creationId xmlns:a16="http://schemas.microsoft.com/office/drawing/2014/main" id="{28A2B610-FD0E-680B-59C3-E075B933624C}"/>
              </a:ext>
            </a:extLst>
          </p:cNvPr>
          <p:cNvSpPr>
            <a:spLocks noGrp="1"/>
          </p:cNvSpPr>
          <p:nvPr>
            <p:ph idx="1"/>
          </p:nvPr>
        </p:nvSpPr>
        <p:spPr/>
        <p:txBody>
          <a:bodyPr>
            <a:normAutofit/>
          </a:bodyPr>
          <a:lstStyle/>
          <a:p>
            <a:r>
              <a:rPr lang="en-US" sz="2000"/>
              <a:t>Many companies are now using more advanced software to assist in procurement management. The term e-procurement often describes various procurement functions that are now done electronically, as follows:</a:t>
            </a:r>
          </a:p>
          <a:p>
            <a:r>
              <a:rPr lang="en-US" sz="1800" b="0" i="1" u="none" strike="noStrike" baseline="0">
                <a:latin typeface="Cambria-Italic"/>
              </a:rPr>
              <a:t>Web-based ERP (Electronic Resource Planning)</a:t>
            </a:r>
            <a:endParaRPr lang="en-US" sz="1800" i="1" u="none" strike="noStrike" baseline="0">
              <a:latin typeface="Cambria-Italic"/>
            </a:endParaRPr>
          </a:p>
          <a:p>
            <a:r>
              <a:rPr lang="en-US" sz="1800" b="0" i="1" u="none" strike="noStrike" baseline="0">
                <a:latin typeface="Cambria-Italic"/>
              </a:rPr>
              <a:t>E-MRO (Maintenance, Repair, and Overhaul)</a:t>
            </a:r>
            <a:endParaRPr lang="en-US" sz="1800" i="1">
              <a:latin typeface="Cambria-Italic"/>
            </a:endParaRPr>
          </a:p>
          <a:p>
            <a:r>
              <a:rPr lang="en-US" sz="1800" b="0" i="1" u="none" strike="noStrike" baseline="0">
                <a:latin typeface="Cambria-Italic"/>
              </a:rPr>
              <a:t>E-sourcing</a:t>
            </a:r>
            <a:endParaRPr lang="en-US" sz="1800">
              <a:latin typeface="Cambria" panose="02040503050406030204" pitchFamily="18" charset="0"/>
            </a:endParaRPr>
          </a:p>
          <a:p>
            <a:r>
              <a:rPr lang="en-US" sz="1800" b="0" i="1" u="none" strike="noStrike" baseline="0">
                <a:latin typeface="Cambria-Italic"/>
              </a:rPr>
              <a:t>E-tendering</a:t>
            </a:r>
            <a:endParaRPr lang="en-US" sz="1800" b="0" i="1" u="none" strike="noStrike" baseline="0">
              <a:latin typeface="Cambria" panose="02040503050406030204" pitchFamily="18" charset="0"/>
            </a:endParaRPr>
          </a:p>
          <a:p>
            <a:r>
              <a:rPr lang="en-US" sz="1800" b="0" i="1" u="none" strike="noStrike" baseline="0">
                <a:latin typeface="Cambria-Italic"/>
              </a:rPr>
              <a:t>E-reverse auctioning</a:t>
            </a:r>
            <a:endParaRPr lang="en-US" sz="1800" i="1">
              <a:latin typeface="Cambria" panose="02040503050406030204" pitchFamily="18" charset="0"/>
            </a:endParaRPr>
          </a:p>
          <a:p>
            <a:r>
              <a:rPr lang="en-US" sz="1800" b="0" i="1" u="none" strike="noStrike" baseline="0">
                <a:latin typeface="Cambria-Italic"/>
              </a:rPr>
              <a:t>E-informing</a:t>
            </a:r>
            <a:endParaRPr lang="en-US" sz="1800" i="1" u="none" strike="noStrike" baseline="0">
              <a:latin typeface="Cambria" panose="02040503050406030204" pitchFamily="18" charset="0"/>
            </a:endParaRPr>
          </a:p>
          <a:p>
            <a:r>
              <a:rPr lang="en-US" sz="1800" b="0" i="1" u="none" strike="noStrike" baseline="0">
                <a:latin typeface="Cambria-Italic"/>
              </a:rPr>
              <a:t>E-</a:t>
            </a:r>
            <a:r>
              <a:rPr lang="en-US" sz="1800" b="0" i="1" u="none" strike="noStrike" baseline="0" err="1">
                <a:latin typeface="Cambria-Italic"/>
              </a:rPr>
              <a:t>marketsites</a:t>
            </a:r>
            <a:endParaRPr lang="en-US" sz="1800" b="0" i="1" u="none" strike="noStrike" baseline="0">
              <a:latin typeface="Cambria-Italic"/>
            </a:endParaRPr>
          </a:p>
        </p:txBody>
      </p:sp>
    </p:spTree>
    <p:extLst>
      <p:ext uri="{BB962C8B-B14F-4D97-AF65-F5344CB8AC3E}">
        <p14:creationId xmlns:p14="http://schemas.microsoft.com/office/powerpoint/2010/main" val="4152106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FD94-487B-896B-7D7F-7333B5AADB60}"/>
              </a:ext>
            </a:extLst>
          </p:cNvPr>
          <p:cNvSpPr>
            <a:spLocks noGrp="1"/>
          </p:cNvSpPr>
          <p:nvPr>
            <p:ph type="title"/>
          </p:nvPr>
        </p:nvSpPr>
        <p:spPr/>
        <p:txBody>
          <a:bodyPr/>
          <a:lstStyle/>
          <a:p>
            <a:r>
              <a:rPr lang="en-US"/>
              <a:t>Using Software to Assist in Project Procurement Management</a:t>
            </a:r>
          </a:p>
        </p:txBody>
      </p:sp>
      <p:sp>
        <p:nvSpPr>
          <p:cNvPr id="3" name="Content Placeholder 2">
            <a:extLst>
              <a:ext uri="{FF2B5EF4-FFF2-40B4-BE49-F238E27FC236}">
                <a16:creationId xmlns:a16="http://schemas.microsoft.com/office/drawing/2014/main" id="{28A2B610-FD0E-680B-59C3-E075B933624C}"/>
              </a:ext>
            </a:extLst>
          </p:cNvPr>
          <p:cNvSpPr>
            <a:spLocks noGrp="1"/>
          </p:cNvSpPr>
          <p:nvPr>
            <p:ph idx="1"/>
          </p:nvPr>
        </p:nvSpPr>
        <p:spPr/>
        <p:txBody>
          <a:bodyPr>
            <a:normAutofit fontScale="92500" lnSpcReduction="20000"/>
          </a:bodyPr>
          <a:lstStyle/>
          <a:p>
            <a:pPr algn="l"/>
            <a:r>
              <a:rPr lang="en-US" sz="1800" b="0" i="0" u="none" strike="noStrike" baseline="0">
                <a:latin typeface="Cambria" panose="02040503050406030204" pitchFamily="18" charset="0"/>
              </a:rPr>
              <a:t>One type of software that is particularly useful for streamlining procurement is the procure-to-pay suite, which provides support for indirect procurements.</a:t>
            </a:r>
          </a:p>
          <a:p>
            <a:pPr algn="l"/>
            <a:r>
              <a:rPr lang="en-US" sz="1800" b="0" i="0" u="none" strike="noStrike" baseline="0">
                <a:latin typeface="Cambria" panose="02040503050406030204" pitchFamily="18" charset="0"/>
              </a:rPr>
              <a:t>Unlike direct procurement, where procurement experts in organizations acquire raw materials and goods for production or services related to their organization’s primary business, indirect procurement involves acquiring supplies and services required to keep the day-to-day business functioning, such as equipment </a:t>
            </a:r>
            <a:r>
              <a:rPr lang="en-US" sz="1800" b="0" i="0" u="none" strike="noStrike" baseline="0">
                <a:ea typeface="Cambria" panose="02040503050406030204" pitchFamily="18" charset="0"/>
              </a:rPr>
              <a:t>repairs</a:t>
            </a:r>
            <a:r>
              <a:rPr lang="en-US" sz="1800" b="0" i="0" u="none" strike="noStrike" baseline="0">
                <a:latin typeface="Cambria" panose="02040503050406030204" pitchFamily="18" charset="0"/>
              </a:rPr>
              <a:t>, office supplies, and services related to keeping business processes running.</a:t>
            </a:r>
          </a:p>
          <a:p>
            <a:pPr algn="l"/>
            <a:r>
              <a:rPr lang="en-US" sz="1800" b="0" i="0" u="none" strike="noStrike" baseline="0">
                <a:latin typeface="Cambria" panose="02040503050406030204" pitchFamily="18" charset="0"/>
              </a:rPr>
              <a:t>Their qualitative analysis of the procure-to-pay suites market makes the point that because self-service software tools are available, employees at all levels of an organization can buy goods and services without the need for professional procurement expertise. This streamlines the process for indirect procurements, so that procurement experts can focus on the more strategic direct procurements. The four main capabilities of procure-to-pay suites for indirect procurements include the following:</a:t>
            </a:r>
          </a:p>
          <a:p>
            <a:pPr algn="l"/>
            <a:r>
              <a:rPr lang="en-US" sz="1800" b="0" i="1" u="none" strike="noStrike" baseline="0">
                <a:latin typeface="Cambria-Italic"/>
              </a:rPr>
              <a:t>E-purchasing functionality</a:t>
            </a:r>
            <a:endParaRPr lang="en-US" sz="1800">
              <a:latin typeface="Cambria" panose="02040503050406030204" pitchFamily="18" charset="0"/>
            </a:endParaRPr>
          </a:p>
          <a:p>
            <a:pPr algn="l"/>
            <a:r>
              <a:rPr lang="en-US" sz="1800" b="0" i="1" u="none" strike="noStrike" baseline="0">
                <a:latin typeface="Cambria-Italic"/>
              </a:rPr>
              <a:t>Catalog management capabilities</a:t>
            </a:r>
            <a:endParaRPr lang="en-US" sz="1800" b="0" i="1" u="none" strike="noStrike" baseline="0">
              <a:latin typeface="Cambria" panose="02040503050406030204" pitchFamily="18" charset="0"/>
            </a:endParaRPr>
          </a:p>
          <a:p>
            <a:pPr algn="l"/>
            <a:r>
              <a:rPr lang="en-US" sz="1800" b="0" i="1" u="none" strike="noStrike" baseline="0">
                <a:latin typeface="Cambria-Italic"/>
              </a:rPr>
              <a:t>E-invoicing</a:t>
            </a:r>
            <a:endParaRPr lang="en-US" sz="1800" i="1">
              <a:latin typeface="Cambria" panose="02040503050406030204" pitchFamily="18" charset="0"/>
            </a:endParaRPr>
          </a:p>
          <a:p>
            <a:pPr algn="l"/>
            <a:r>
              <a:rPr lang="en-US" sz="1800" b="0" i="1" u="none" strike="noStrike" baseline="0">
                <a:latin typeface="Cambria-Italic"/>
              </a:rPr>
              <a:t>Accounts Payable Invoice Automation (APIA)</a:t>
            </a:r>
            <a:endParaRPr lang="en-US" sz="2000"/>
          </a:p>
        </p:txBody>
      </p:sp>
    </p:spTree>
    <p:extLst>
      <p:ext uri="{BB962C8B-B14F-4D97-AF65-F5344CB8AC3E}">
        <p14:creationId xmlns:p14="http://schemas.microsoft.com/office/powerpoint/2010/main" val="1715460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8870-99EC-9D32-C702-BFB4C703B3A8}"/>
              </a:ext>
            </a:extLst>
          </p:cNvPr>
          <p:cNvSpPr>
            <a:spLocks noGrp="1"/>
          </p:cNvSpPr>
          <p:nvPr>
            <p:ph type="title"/>
          </p:nvPr>
        </p:nvSpPr>
        <p:spPr/>
        <p:txBody>
          <a:bodyPr/>
          <a:lstStyle/>
          <a:p>
            <a:r>
              <a:rPr lang="en-US"/>
              <a:t>Considerations for Agile/Adaptive Environments</a:t>
            </a:r>
          </a:p>
        </p:txBody>
      </p:sp>
      <p:sp>
        <p:nvSpPr>
          <p:cNvPr id="3" name="Content Placeholder 2">
            <a:extLst>
              <a:ext uri="{FF2B5EF4-FFF2-40B4-BE49-F238E27FC236}">
                <a16:creationId xmlns:a16="http://schemas.microsoft.com/office/drawing/2014/main" id="{424A42A9-387C-06DD-C345-9107C6ACCFFF}"/>
              </a:ext>
            </a:extLst>
          </p:cNvPr>
          <p:cNvSpPr>
            <a:spLocks noGrp="1"/>
          </p:cNvSpPr>
          <p:nvPr>
            <p:ph idx="1"/>
          </p:nvPr>
        </p:nvSpPr>
        <p:spPr/>
        <p:txBody>
          <a:bodyPr/>
          <a:lstStyle/>
          <a:p>
            <a:r>
              <a:rPr lang="en-US" sz="1800" b="0" i="0" u="none" strike="noStrike" baseline="0">
                <a:ea typeface="Cambria" panose="02040503050406030204" pitchFamily="18" charset="0"/>
              </a:rPr>
              <a:t>In agile environments, specific sellers may be used to extend the team.</a:t>
            </a:r>
          </a:p>
          <a:p>
            <a:pPr algn="l"/>
            <a:r>
              <a:rPr lang="en-US" sz="1800" b="0" i="0" u="none" strike="noStrike" baseline="0">
                <a:ea typeface="Cambria" panose="02040503050406030204" pitchFamily="18" charset="0"/>
              </a:rPr>
              <a:t>Larger projects may use an adaptive approach for some deliverables and a more stable approach for other parts. In these cases, a governing agreement such as a master services agreement (MSA) may be used for the overall engagement, with the adaptive work being placed in an appendix or supplement. This allows changes to occur on the adaptive cope without impacting the overall contract.</a:t>
            </a:r>
          </a:p>
          <a:p>
            <a:pPr algn="l"/>
            <a:r>
              <a:rPr lang="en-US" sz="1800" b="0" i="0" u="none" strike="noStrike" baseline="0">
                <a:ea typeface="Cambria" panose="02040503050406030204" pitchFamily="18" charset="0"/>
              </a:rPr>
              <a:t>Recall that the Agile Manifesto values customer collaboration over contract negotiation, setting an important tone for procurement relationships on agile projects.</a:t>
            </a:r>
          </a:p>
          <a:p>
            <a:pPr algn="l"/>
            <a:r>
              <a:rPr lang="en-US" sz="1800" b="0" i="0" u="none" strike="noStrike" baseline="0">
                <a:ea typeface="Cambria" panose="02040503050406030204" pitchFamily="18" charset="0"/>
              </a:rPr>
              <a:t>Another goal of agile/adaptive environments is speed</a:t>
            </a:r>
            <a:r>
              <a:rPr lang="en-US" sz="1800">
                <a:ea typeface="Cambria" panose="02040503050406030204" pitchFamily="18" charset="0"/>
              </a:rPr>
              <a:t>.</a:t>
            </a:r>
          </a:p>
          <a:p>
            <a:pPr algn="l"/>
            <a:r>
              <a:rPr lang="en-US" sz="1800" b="0" i="0" u="none" strike="noStrike" baseline="0">
                <a:ea typeface="Cambria" panose="02040503050406030204" pitchFamily="18" charset="0"/>
              </a:rPr>
              <a:t>The processes of project procurement management follow a clear, logical sequence.</a:t>
            </a:r>
          </a:p>
          <a:p>
            <a:pPr algn="l"/>
            <a:r>
              <a:rPr lang="en-US" sz="1800" b="0" i="0" u="none" strike="noStrike" baseline="0">
                <a:ea typeface="Cambria" panose="02040503050406030204" pitchFamily="18" charset="0"/>
              </a:rPr>
              <a:t>If projects will benefit by procuring goods or services, then project managers and their teams must follow good project procurement management.</a:t>
            </a:r>
            <a:endParaRPr lang="en-US">
              <a:ea typeface="Cambria" panose="02040503050406030204" pitchFamily="18" charset="0"/>
            </a:endParaRPr>
          </a:p>
        </p:txBody>
      </p:sp>
    </p:spTree>
    <p:extLst>
      <p:ext uri="{BB962C8B-B14F-4D97-AF65-F5344CB8AC3E}">
        <p14:creationId xmlns:p14="http://schemas.microsoft.com/office/powerpoint/2010/main" val="3598198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E988-074A-7E9B-683D-306211E48745}"/>
              </a:ext>
            </a:extLst>
          </p:cNvPr>
          <p:cNvSpPr>
            <a:spLocks noGrp="1"/>
          </p:cNvSpPr>
          <p:nvPr>
            <p:ph type="ctrTitle"/>
          </p:nvPr>
        </p:nvSpPr>
        <p:spPr/>
        <p:txBody>
          <a:bodyPr>
            <a:normAutofit/>
          </a:bodyPr>
          <a:lstStyle/>
          <a:p>
            <a:r>
              <a:rPr lang="en-US" sz="8000"/>
              <a:t>The End</a:t>
            </a:r>
          </a:p>
        </p:txBody>
      </p:sp>
      <p:sp>
        <p:nvSpPr>
          <p:cNvPr id="3" name="Subtitle 2">
            <a:extLst>
              <a:ext uri="{FF2B5EF4-FFF2-40B4-BE49-F238E27FC236}">
                <a16:creationId xmlns:a16="http://schemas.microsoft.com/office/drawing/2014/main" id="{9A20ACA9-9A77-A60E-D813-35C9472E71DF}"/>
              </a:ext>
            </a:extLst>
          </p:cNvPr>
          <p:cNvSpPr>
            <a:spLocks noGrp="1"/>
          </p:cNvSpPr>
          <p:nvPr>
            <p:ph type="subTitle" idx="1"/>
          </p:nvPr>
        </p:nvSpPr>
        <p:spPr/>
        <p:txBody>
          <a:bodyPr>
            <a:noAutofit/>
          </a:bodyPr>
          <a:lstStyle/>
          <a:p>
            <a:r>
              <a:rPr lang="en-US" sz="3500"/>
              <a:t>Are there any questions we can address?</a:t>
            </a:r>
          </a:p>
        </p:txBody>
      </p:sp>
    </p:spTree>
    <p:extLst>
      <p:ext uri="{BB962C8B-B14F-4D97-AF65-F5344CB8AC3E}">
        <p14:creationId xmlns:p14="http://schemas.microsoft.com/office/powerpoint/2010/main" val="1870773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D0C9-B0FD-16CC-8553-C1E8B7406AA9}"/>
              </a:ext>
            </a:extLst>
          </p:cNvPr>
          <p:cNvSpPr>
            <a:spLocks noGrp="1"/>
          </p:cNvSpPr>
          <p:nvPr>
            <p:ph type="title"/>
          </p:nvPr>
        </p:nvSpPr>
        <p:spPr>
          <a:xfrm>
            <a:off x="163286" y="1290054"/>
            <a:ext cx="3200400" cy="4277890"/>
          </a:xfrm>
        </p:spPr>
        <p:txBody>
          <a:bodyPr anchor="ctr">
            <a:normAutofit/>
          </a:bodyPr>
          <a:lstStyle/>
          <a:p>
            <a:r>
              <a:rPr lang="en-IN" sz="4800">
                <a:solidFill>
                  <a:srgbClr val="FFFFFF"/>
                </a:solidFill>
              </a:rPr>
              <a:t>How does outsourcing help?</a:t>
            </a:r>
          </a:p>
        </p:txBody>
      </p:sp>
      <p:sp>
        <p:nvSpPr>
          <p:cNvPr id="3" name="Content Placeholder 2">
            <a:extLst>
              <a:ext uri="{FF2B5EF4-FFF2-40B4-BE49-F238E27FC236}">
                <a16:creationId xmlns:a16="http://schemas.microsoft.com/office/drawing/2014/main" id="{6D223CCE-0F92-2874-0365-2C46568D934E}"/>
              </a:ext>
            </a:extLst>
          </p:cNvPr>
          <p:cNvSpPr>
            <a:spLocks noGrp="1"/>
          </p:cNvSpPr>
          <p:nvPr>
            <p:ph idx="1"/>
          </p:nvPr>
        </p:nvSpPr>
        <p:spPr>
          <a:xfrm>
            <a:off x="3787482" y="1026767"/>
            <a:ext cx="7686531" cy="4804465"/>
          </a:xfrm>
        </p:spPr>
        <p:txBody>
          <a:bodyPr anchor="ctr">
            <a:noAutofit/>
          </a:bodyPr>
          <a:lstStyle/>
          <a:p>
            <a:r>
              <a:rPr lang="en-IN" sz="2400" b="1"/>
              <a:t>Access skills and technologies: </a:t>
            </a:r>
            <a:r>
              <a:rPr lang="en-IN" sz="2400"/>
              <a:t>Helps in gaining access to specific skills and technologies that are provided by external resources.</a:t>
            </a:r>
          </a:p>
          <a:p>
            <a:r>
              <a:rPr lang="en-IN" sz="2400" b="1"/>
              <a:t>Reduce both fixed and recurrent costs: </a:t>
            </a:r>
            <a:r>
              <a:rPr lang="en-IN" sz="2400"/>
              <a:t>It may be less expensive to outsource some labour costs to other organizations in the same country or offshore. This also helps companies reduce labour costs on project thus avoiding laying off or reassigning people to projects.</a:t>
            </a:r>
          </a:p>
          <a:p>
            <a:r>
              <a:rPr lang="en-IN" sz="2400" b="1"/>
              <a:t>Allow the client organization to focus on its core business: </a:t>
            </a:r>
            <a:r>
              <a:rPr lang="en-IN" sz="2400"/>
              <a:t>Many organization’s core domain may not be IT and yet they have spent their valuable time and resources on IT functions. Outsourcing helps them in being focused on their core competencies.</a:t>
            </a:r>
          </a:p>
        </p:txBody>
      </p:sp>
    </p:spTree>
    <p:extLst>
      <p:ext uri="{BB962C8B-B14F-4D97-AF65-F5344CB8AC3E}">
        <p14:creationId xmlns:p14="http://schemas.microsoft.com/office/powerpoint/2010/main" val="286030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D0C9-B0FD-16CC-8553-C1E8B7406AA9}"/>
              </a:ext>
            </a:extLst>
          </p:cNvPr>
          <p:cNvSpPr>
            <a:spLocks noGrp="1"/>
          </p:cNvSpPr>
          <p:nvPr>
            <p:ph type="title"/>
          </p:nvPr>
        </p:nvSpPr>
        <p:spPr>
          <a:xfrm>
            <a:off x="151365" y="1290054"/>
            <a:ext cx="3787482" cy="4277890"/>
          </a:xfrm>
        </p:spPr>
        <p:txBody>
          <a:bodyPr anchor="ctr">
            <a:normAutofit/>
          </a:bodyPr>
          <a:lstStyle/>
          <a:p>
            <a:r>
              <a:rPr lang="en-IN" sz="4800">
                <a:solidFill>
                  <a:srgbClr val="FFFFFF"/>
                </a:solidFill>
              </a:rPr>
              <a:t>How does outsourcing help?</a:t>
            </a:r>
          </a:p>
        </p:txBody>
      </p:sp>
      <p:sp>
        <p:nvSpPr>
          <p:cNvPr id="3" name="Content Placeholder 2">
            <a:extLst>
              <a:ext uri="{FF2B5EF4-FFF2-40B4-BE49-F238E27FC236}">
                <a16:creationId xmlns:a16="http://schemas.microsoft.com/office/drawing/2014/main" id="{6D223CCE-0F92-2874-0365-2C46568D934E}"/>
              </a:ext>
            </a:extLst>
          </p:cNvPr>
          <p:cNvSpPr>
            <a:spLocks noGrp="1"/>
          </p:cNvSpPr>
          <p:nvPr>
            <p:ph idx="1"/>
          </p:nvPr>
        </p:nvSpPr>
        <p:spPr>
          <a:xfrm>
            <a:off x="3938847" y="1026767"/>
            <a:ext cx="7436724" cy="4804465"/>
          </a:xfrm>
        </p:spPr>
        <p:txBody>
          <a:bodyPr anchor="ctr">
            <a:noAutofit/>
          </a:bodyPr>
          <a:lstStyle/>
          <a:p>
            <a:r>
              <a:rPr lang="en-IN" sz="2400" b="1"/>
              <a:t>Provide Flexibility: </a:t>
            </a:r>
            <a:r>
              <a:rPr lang="en-IN" sz="2400"/>
              <a:t>Outsourcing to provide extra staff during periods of peak workloads can be very helpful and avoids reorganizing the staff or overburdening existing employees. </a:t>
            </a:r>
            <a:r>
              <a:rPr lang="en-IN" sz="2400" i="1"/>
              <a:t>Apple says it could not produce several of its products fast enough without outsourcing.</a:t>
            </a:r>
            <a:endParaRPr lang="en-IN" sz="2400" b="1" i="1"/>
          </a:p>
          <a:p>
            <a:r>
              <a:rPr lang="en-IN" sz="2400" b="1"/>
              <a:t>Increase accountability: </a:t>
            </a:r>
            <a:r>
              <a:rPr lang="en-IN" sz="2400"/>
              <a:t>A contract often plays part of a legal document that is well structured. It is a mutually binding agreement that obligates the seller to provide services as specified and obligates the buyer to pay them. This ensures accountability.</a:t>
            </a:r>
          </a:p>
        </p:txBody>
      </p:sp>
    </p:spTree>
    <p:extLst>
      <p:ext uri="{BB962C8B-B14F-4D97-AF65-F5344CB8AC3E}">
        <p14:creationId xmlns:p14="http://schemas.microsoft.com/office/powerpoint/2010/main" val="2630296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34D72-CBCD-1DCB-1002-3D3ABAA8E624}"/>
              </a:ext>
            </a:extLst>
          </p:cNvPr>
          <p:cNvSpPr>
            <a:spLocks noGrp="1"/>
          </p:cNvSpPr>
          <p:nvPr>
            <p:ph type="title"/>
          </p:nvPr>
        </p:nvSpPr>
        <p:spPr>
          <a:xfrm>
            <a:off x="0" y="1210923"/>
            <a:ext cx="3254829" cy="4601183"/>
          </a:xfrm>
        </p:spPr>
        <p:txBody>
          <a:bodyPr>
            <a:normAutofit/>
          </a:bodyPr>
          <a:lstStyle/>
          <a:p>
            <a:r>
              <a:rPr lang="en-IN" sz="4400"/>
              <a:t>Processes in Project Procurement Management</a:t>
            </a:r>
          </a:p>
        </p:txBody>
      </p:sp>
      <p:graphicFrame>
        <p:nvGraphicFramePr>
          <p:cNvPr id="5" name="Content Placeholder 2">
            <a:extLst>
              <a:ext uri="{FF2B5EF4-FFF2-40B4-BE49-F238E27FC236}">
                <a16:creationId xmlns:a16="http://schemas.microsoft.com/office/drawing/2014/main" id="{0A0AB1F2-2C31-60E5-878E-D662659706C0}"/>
              </a:ext>
            </a:extLst>
          </p:cNvPr>
          <p:cNvGraphicFramePr>
            <a:graphicFrameLocks noGrp="1"/>
          </p:cNvGraphicFramePr>
          <p:nvPr>
            <p:ph idx="1"/>
            <p:extLst>
              <p:ext uri="{D42A27DB-BD31-4B8C-83A1-F6EECF244321}">
                <p14:modId xmlns:p14="http://schemas.microsoft.com/office/powerpoint/2010/main" val="1997569449"/>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6633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7341-3763-C58C-AF33-75B6693DFA5B}"/>
              </a:ext>
            </a:extLst>
          </p:cNvPr>
          <p:cNvSpPr>
            <a:spLocks noGrp="1"/>
          </p:cNvSpPr>
          <p:nvPr>
            <p:ph type="title"/>
          </p:nvPr>
        </p:nvSpPr>
        <p:spPr>
          <a:xfrm>
            <a:off x="252918" y="1123837"/>
            <a:ext cx="3110767" cy="4601183"/>
          </a:xfrm>
        </p:spPr>
        <p:txBody>
          <a:bodyPr>
            <a:normAutofit/>
          </a:bodyPr>
          <a:lstStyle/>
          <a:p>
            <a:r>
              <a:rPr lang="en-IN" sz="4200"/>
              <a:t>Planning Procurement Management</a:t>
            </a:r>
          </a:p>
        </p:txBody>
      </p:sp>
      <p:graphicFrame>
        <p:nvGraphicFramePr>
          <p:cNvPr id="5" name="Content Placeholder 2">
            <a:extLst>
              <a:ext uri="{FF2B5EF4-FFF2-40B4-BE49-F238E27FC236}">
                <a16:creationId xmlns:a16="http://schemas.microsoft.com/office/drawing/2014/main" id="{5B1D3A60-F0E1-BB33-8FDF-472175F3B890}"/>
              </a:ext>
            </a:extLst>
          </p:cNvPr>
          <p:cNvGraphicFramePr>
            <a:graphicFrameLocks noGrp="1"/>
          </p:cNvGraphicFramePr>
          <p:nvPr>
            <p:ph idx="1"/>
            <p:extLst>
              <p:ext uri="{D42A27DB-BD31-4B8C-83A1-F6EECF244321}">
                <p14:modId xmlns:p14="http://schemas.microsoft.com/office/powerpoint/2010/main" val="327216099"/>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79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B8B-1799-354A-B55C-F0661B037A2F}"/>
              </a:ext>
            </a:extLst>
          </p:cNvPr>
          <p:cNvSpPr>
            <a:spLocks noGrp="1"/>
          </p:cNvSpPr>
          <p:nvPr>
            <p:ph type="title"/>
          </p:nvPr>
        </p:nvSpPr>
        <p:spPr>
          <a:xfrm>
            <a:off x="0" y="1343837"/>
            <a:ext cx="3505200" cy="3921176"/>
          </a:xfrm>
        </p:spPr>
        <p:txBody>
          <a:bodyPr anchor="ctr">
            <a:normAutofit/>
          </a:bodyPr>
          <a:lstStyle/>
          <a:p>
            <a:r>
              <a:rPr lang="en-IN" sz="3800" b="1"/>
              <a:t>Types of Contracts</a:t>
            </a:r>
            <a:br>
              <a:rPr lang="en-IN" sz="3800"/>
            </a:br>
            <a:r>
              <a:rPr lang="en-IN" sz="3800" i="1"/>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505200" y="843187"/>
            <a:ext cx="8016240" cy="5171625"/>
          </a:xfrm>
        </p:spPr>
        <p:txBody>
          <a:bodyPr anchor="ctr">
            <a:normAutofit/>
          </a:bodyPr>
          <a:lstStyle/>
          <a:p>
            <a:pPr marL="0" indent="0">
              <a:buNone/>
            </a:pPr>
            <a:r>
              <a:rPr lang="en-IN" sz="2400" b="1"/>
              <a:t>Fixed or lump-sum Contracts: </a:t>
            </a:r>
          </a:p>
          <a:p>
            <a:r>
              <a:rPr lang="en-IN" sz="2400"/>
              <a:t>Involves a fixed total price for a well-defined product or service. </a:t>
            </a:r>
          </a:p>
          <a:p>
            <a:r>
              <a:rPr lang="en-IN" sz="2400"/>
              <a:t>Incurs very less risk to the buyer as the price is predetermined.</a:t>
            </a:r>
          </a:p>
          <a:p>
            <a:r>
              <a:rPr lang="en-IN" sz="2400"/>
              <a:t>The seller often pad their estimate to reduce their risks although providing a competitive bid. </a:t>
            </a:r>
          </a:p>
          <a:p>
            <a:r>
              <a:rPr lang="en-IN" sz="2400"/>
              <a:t>The contract could also include incentive fee. Example where incentives can be applied: </a:t>
            </a:r>
            <a:r>
              <a:rPr lang="en-IN" sz="2400" i="1"/>
              <a:t>A printer needs to be delivered in two month. If the supplier can expedite the process and is able to deliver the same within a month, they may charge an incentive.</a:t>
            </a:r>
            <a:endParaRPr lang="en-IN" sz="2400" i="1">
              <a:cs typeface="Calibri"/>
            </a:endParaRPr>
          </a:p>
          <a:p>
            <a:pPr marL="0" indent="0">
              <a:buNone/>
            </a:pPr>
            <a:endParaRPr lang="en-IN" sz="2400"/>
          </a:p>
        </p:txBody>
      </p:sp>
    </p:spTree>
    <p:extLst>
      <p:ext uri="{BB962C8B-B14F-4D97-AF65-F5344CB8AC3E}">
        <p14:creationId xmlns:p14="http://schemas.microsoft.com/office/powerpoint/2010/main" val="2398114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B8B-1799-354A-B55C-F0661B037A2F}"/>
              </a:ext>
            </a:extLst>
          </p:cNvPr>
          <p:cNvSpPr>
            <a:spLocks noGrp="1"/>
          </p:cNvSpPr>
          <p:nvPr>
            <p:ph type="title"/>
          </p:nvPr>
        </p:nvSpPr>
        <p:spPr>
          <a:xfrm>
            <a:off x="0" y="832209"/>
            <a:ext cx="3537857" cy="5209361"/>
          </a:xfrm>
        </p:spPr>
        <p:txBody>
          <a:bodyPr anchor="ctr">
            <a:normAutofit/>
          </a:bodyPr>
          <a:lstStyle/>
          <a:p>
            <a:r>
              <a:rPr lang="en-IN" sz="3800" b="1"/>
              <a:t>Types of Contracts</a:t>
            </a:r>
            <a:br>
              <a:rPr lang="en-IN" sz="3800"/>
            </a:br>
            <a:r>
              <a:rPr lang="en-IN" sz="3800" i="1"/>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3505200" y="894619"/>
            <a:ext cx="7983583" cy="5084539"/>
          </a:xfrm>
        </p:spPr>
        <p:txBody>
          <a:bodyPr anchor="ctr">
            <a:normAutofit/>
          </a:bodyPr>
          <a:lstStyle/>
          <a:p>
            <a:pPr marL="0" indent="0">
              <a:buNone/>
            </a:pPr>
            <a:r>
              <a:rPr lang="en-IN" sz="2400" b="1"/>
              <a:t>Fixed or lump-sum Contracts: </a:t>
            </a:r>
          </a:p>
          <a:p>
            <a:r>
              <a:rPr lang="en-IN" sz="2400"/>
              <a:t>Firm-Fixed-Price (FFP) contract has the least amount of risk for the buyer. </a:t>
            </a:r>
          </a:p>
          <a:p>
            <a:r>
              <a:rPr lang="en-IN" sz="2400"/>
              <a:t>This is often followed by a fixed-price incentive fee (FPIF) contract.</a:t>
            </a:r>
          </a:p>
          <a:p>
            <a:r>
              <a:rPr lang="en-IN" sz="2400"/>
              <a:t>The fixed-price with economic price adjustment contract (FP-EPA) includes maintains the scope for predefined final adjustments to the contract price due to change in conditions such as inflation etc. </a:t>
            </a:r>
          </a:p>
          <a:p>
            <a:r>
              <a:rPr lang="en-IN" sz="2400" i="1"/>
              <a:t>An FP-EPA contract protects both the buyer and the seller from external conditions that are beyond their control.</a:t>
            </a:r>
          </a:p>
        </p:txBody>
      </p:sp>
    </p:spTree>
    <p:extLst>
      <p:ext uri="{BB962C8B-B14F-4D97-AF65-F5344CB8AC3E}">
        <p14:creationId xmlns:p14="http://schemas.microsoft.com/office/powerpoint/2010/main" val="62078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B8B-1799-354A-B55C-F0661B037A2F}"/>
              </a:ext>
            </a:extLst>
          </p:cNvPr>
          <p:cNvSpPr>
            <a:spLocks noGrp="1"/>
          </p:cNvSpPr>
          <p:nvPr>
            <p:ph type="title"/>
          </p:nvPr>
        </p:nvSpPr>
        <p:spPr/>
        <p:txBody>
          <a:bodyPr>
            <a:normAutofit fontScale="90000"/>
          </a:bodyPr>
          <a:lstStyle/>
          <a:p>
            <a:r>
              <a:rPr lang="en-IN" b="1"/>
              <a:t>Types of Contracts</a:t>
            </a:r>
            <a:br>
              <a:rPr lang="en-IN"/>
            </a:br>
            <a:r>
              <a:rPr lang="en-IN" sz="3600" i="1">
                <a:solidFill>
                  <a:srgbClr val="00B0F0"/>
                </a:solidFill>
              </a:rPr>
              <a:t>Fixed or lump-sum, Cost Reimbursable, Time and Material</a:t>
            </a:r>
          </a:p>
        </p:txBody>
      </p:sp>
      <p:sp>
        <p:nvSpPr>
          <p:cNvPr id="3" name="Content Placeholder 2">
            <a:extLst>
              <a:ext uri="{FF2B5EF4-FFF2-40B4-BE49-F238E27FC236}">
                <a16:creationId xmlns:a16="http://schemas.microsoft.com/office/drawing/2014/main" id="{6599D23F-7308-1A07-1A5F-7107298D1B49}"/>
              </a:ext>
            </a:extLst>
          </p:cNvPr>
          <p:cNvSpPr>
            <a:spLocks noGrp="1"/>
          </p:cNvSpPr>
          <p:nvPr>
            <p:ph idx="1"/>
          </p:nvPr>
        </p:nvSpPr>
        <p:spPr>
          <a:xfrm>
            <a:off x="838200" y="1690688"/>
            <a:ext cx="10515600" cy="4351338"/>
          </a:xfrm>
        </p:spPr>
        <p:txBody>
          <a:bodyPr/>
          <a:lstStyle/>
          <a:p>
            <a:pPr marL="0" indent="0">
              <a:buNone/>
            </a:pPr>
            <a:r>
              <a:rPr lang="en-IN"/>
              <a:t>Fixed or lump-sum Contracts: </a:t>
            </a:r>
          </a:p>
          <a:p>
            <a:r>
              <a:rPr lang="en-IN"/>
              <a:t>Contracts can also include incentives to prevent or reduce cost overruns. </a:t>
            </a:r>
          </a:p>
          <a:p>
            <a:r>
              <a:rPr lang="en-IN"/>
              <a:t>The U.S. Federal Acquisition Regulation (FAR) calculates a fixed-price incentive fee contract as below:</a:t>
            </a:r>
          </a:p>
          <a:p>
            <a:pPr marL="0" indent="0">
              <a:buNone/>
            </a:pPr>
            <a:endParaRPr lang="en-IN"/>
          </a:p>
        </p:txBody>
      </p:sp>
      <p:sp>
        <p:nvSpPr>
          <p:cNvPr id="4" name="Rectangle 3">
            <a:extLst>
              <a:ext uri="{FF2B5EF4-FFF2-40B4-BE49-F238E27FC236}">
                <a16:creationId xmlns:a16="http://schemas.microsoft.com/office/drawing/2014/main" id="{6B95D0BD-0A27-FC49-4952-AFE29BF8E6A8}"/>
              </a:ext>
            </a:extLst>
          </p:cNvPr>
          <p:cNvSpPr/>
          <p:nvPr/>
        </p:nvSpPr>
        <p:spPr>
          <a:xfrm>
            <a:off x="979429" y="4046484"/>
            <a:ext cx="2049518" cy="6831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70C0"/>
                </a:solidFill>
                <a:effectLst/>
                <a:uLnTx/>
                <a:uFillTx/>
                <a:latin typeface="Calibri" panose="020F0502020204030204"/>
                <a:ea typeface="+mn-ea"/>
                <a:cs typeface="+mn-cs"/>
              </a:rPr>
              <a:t>PTA</a:t>
            </a:r>
          </a:p>
        </p:txBody>
      </p:sp>
      <p:sp>
        <p:nvSpPr>
          <p:cNvPr id="5" name="Rectangle 4">
            <a:extLst>
              <a:ext uri="{FF2B5EF4-FFF2-40B4-BE49-F238E27FC236}">
                <a16:creationId xmlns:a16="http://schemas.microsoft.com/office/drawing/2014/main" id="{A7E8E3EA-2917-FA8C-A567-98BB32E4A5EB}"/>
              </a:ext>
            </a:extLst>
          </p:cNvPr>
          <p:cNvSpPr/>
          <p:nvPr/>
        </p:nvSpPr>
        <p:spPr>
          <a:xfrm>
            <a:off x="4111841" y="4046484"/>
            <a:ext cx="2049518" cy="6831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70C0"/>
                </a:solidFill>
                <a:effectLst/>
                <a:uLnTx/>
                <a:uFillTx/>
                <a:latin typeface="Calibri" panose="020F0502020204030204"/>
                <a:ea typeface="+mn-ea"/>
                <a:cs typeface="+mn-cs"/>
              </a:rPr>
              <a:t>CP     TP</a:t>
            </a:r>
          </a:p>
        </p:txBody>
      </p:sp>
      <p:sp>
        <p:nvSpPr>
          <p:cNvPr id="6" name="Rectangle 5">
            <a:extLst>
              <a:ext uri="{FF2B5EF4-FFF2-40B4-BE49-F238E27FC236}">
                <a16:creationId xmlns:a16="http://schemas.microsoft.com/office/drawing/2014/main" id="{853CFF2D-F758-5D9A-8F47-A6A7F0CD479B}"/>
              </a:ext>
            </a:extLst>
          </p:cNvPr>
          <p:cNvSpPr/>
          <p:nvPr/>
        </p:nvSpPr>
        <p:spPr>
          <a:xfrm>
            <a:off x="6837958" y="4046484"/>
            <a:ext cx="2049518" cy="6831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a:ln>
                  <a:noFill/>
                </a:ln>
                <a:solidFill>
                  <a:srgbClr val="0070C0"/>
                </a:solidFill>
                <a:effectLst/>
                <a:uLnTx/>
                <a:uFillTx/>
                <a:latin typeface="Calibri" panose="020F0502020204030204"/>
                <a:ea typeface="+mn-ea"/>
                <a:cs typeface="+mn-cs"/>
              </a:rPr>
              <a:t>Govt. Share</a:t>
            </a:r>
          </a:p>
        </p:txBody>
      </p:sp>
      <p:sp>
        <p:nvSpPr>
          <p:cNvPr id="7" name="Rectangle 6">
            <a:extLst>
              <a:ext uri="{FF2B5EF4-FFF2-40B4-BE49-F238E27FC236}">
                <a16:creationId xmlns:a16="http://schemas.microsoft.com/office/drawing/2014/main" id="{94E80785-C2B2-0673-CD56-A943EAA5DAAF}"/>
              </a:ext>
            </a:extLst>
          </p:cNvPr>
          <p:cNvSpPr/>
          <p:nvPr/>
        </p:nvSpPr>
        <p:spPr>
          <a:xfrm>
            <a:off x="9546349" y="4046484"/>
            <a:ext cx="2049518" cy="68317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a:ln>
                  <a:noFill/>
                </a:ln>
                <a:solidFill>
                  <a:srgbClr val="0070C0"/>
                </a:solidFill>
                <a:effectLst/>
                <a:uLnTx/>
                <a:uFillTx/>
                <a:latin typeface="Calibri" panose="020F0502020204030204"/>
                <a:ea typeface="+mn-ea"/>
                <a:cs typeface="+mn-cs"/>
              </a:rPr>
              <a:t>TC</a:t>
            </a:r>
          </a:p>
        </p:txBody>
      </p:sp>
      <p:sp>
        <p:nvSpPr>
          <p:cNvPr id="8" name="Equals 7">
            <a:extLst>
              <a:ext uri="{FF2B5EF4-FFF2-40B4-BE49-F238E27FC236}">
                <a16:creationId xmlns:a16="http://schemas.microsoft.com/office/drawing/2014/main" id="{3904B7AD-B8B9-F87B-50B2-3DDBF859C072}"/>
              </a:ext>
            </a:extLst>
          </p:cNvPr>
          <p:cNvSpPr/>
          <p:nvPr/>
        </p:nvSpPr>
        <p:spPr>
          <a:xfrm>
            <a:off x="3164919" y="4217277"/>
            <a:ext cx="693683" cy="341586"/>
          </a:xfrm>
          <a:prstGeom prst="mathEqual">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Division Sign 8">
            <a:extLst>
              <a:ext uri="{FF2B5EF4-FFF2-40B4-BE49-F238E27FC236}">
                <a16:creationId xmlns:a16="http://schemas.microsoft.com/office/drawing/2014/main" id="{81B337E6-2D9A-40B2-783E-7D359FEC0EF2}"/>
              </a:ext>
            </a:extLst>
          </p:cNvPr>
          <p:cNvSpPr/>
          <p:nvPr/>
        </p:nvSpPr>
        <p:spPr>
          <a:xfrm>
            <a:off x="6263833" y="4217277"/>
            <a:ext cx="483476" cy="341586"/>
          </a:xfrm>
          <a:prstGeom prst="mathDivid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Plus Sign 9">
            <a:extLst>
              <a:ext uri="{FF2B5EF4-FFF2-40B4-BE49-F238E27FC236}">
                <a16:creationId xmlns:a16="http://schemas.microsoft.com/office/drawing/2014/main" id="{AF613785-64DF-7C73-8701-EF8AB6BE3BEB}"/>
              </a:ext>
            </a:extLst>
          </p:cNvPr>
          <p:cNvSpPr/>
          <p:nvPr/>
        </p:nvSpPr>
        <p:spPr>
          <a:xfrm>
            <a:off x="8960399" y="4217277"/>
            <a:ext cx="495301" cy="438805"/>
          </a:xfrm>
          <a:prstGeom prst="mathPl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inus Sign 10">
            <a:extLst>
              <a:ext uri="{FF2B5EF4-FFF2-40B4-BE49-F238E27FC236}">
                <a16:creationId xmlns:a16="http://schemas.microsoft.com/office/drawing/2014/main" id="{AE28622E-37F5-AA01-F669-1FD783F045A9}"/>
              </a:ext>
            </a:extLst>
          </p:cNvPr>
          <p:cNvSpPr/>
          <p:nvPr/>
        </p:nvSpPr>
        <p:spPr>
          <a:xfrm>
            <a:off x="4941496" y="4326977"/>
            <a:ext cx="378702" cy="219403"/>
          </a:xfrm>
          <a:prstGeom prst="mathMinus">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77A62B34-8A94-DCCB-52E3-6B1655A0AA05}"/>
              </a:ext>
            </a:extLst>
          </p:cNvPr>
          <p:cNvCxnSpPr>
            <a:stCxn id="4" idx="2"/>
          </p:cNvCxnSpPr>
          <p:nvPr/>
        </p:nvCxnSpPr>
        <p:spPr>
          <a:xfrm>
            <a:off x="2004188" y="4729656"/>
            <a:ext cx="0"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EEB4B6-8DD0-B31D-700D-6FFBA3D14221}"/>
              </a:ext>
            </a:extLst>
          </p:cNvPr>
          <p:cNvCxnSpPr>
            <a:stCxn id="5" idx="2"/>
          </p:cNvCxnSpPr>
          <p:nvPr/>
        </p:nvCxnSpPr>
        <p:spPr>
          <a:xfrm flipH="1">
            <a:off x="5130847" y="4729656"/>
            <a:ext cx="5753"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DA1468C-C498-2407-589F-A36CAA0D6C97}"/>
              </a:ext>
            </a:extLst>
          </p:cNvPr>
          <p:cNvCxnSpPr>
            <a:stCxn id="7" idx="2"/>
          </p:cNvCxnSpPr>
          <p:nvPr/>
        </p:nvCxnSpPr>
        <p:spPr>
          <a:xfrm>
            <a:off x="10571108" y="4729656"/>
            <a:ext cx="0" cy="609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367B84-B244-A061-A603-1C3A86C4A333}"/>
              </a:ext>
            </a:extLst>
          </p:cNvPr>
          <p:cNvSpPr txBox="1"/>
          <p:nvPr/>
        </p:nvSpPr>
        <p:spPr>
          <a:xfrm>
            <a:off x="4425513" y="5367475"/>
            <a:ext cx="17893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Calibri" panose="020F0502020204030204"/>
                <a:ea typeface="+mn-ea"/>
                <a:cs typeface="+mn-cs"/>
              </a:rPr>
              <a:t>CP: Ceiling Price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Calibri" panose="020F0502020204030204"/>
                <a:ea typeface="+mn-ea"/>
                <a:cs typeface="+mn-cs"/>
              </a:rPr>
              <a:t>TP: Target Price</a:t>
            </a:r>
          </a:p>
        </p:txBody>
      </p:sp>
      <p:sp>
        <p:nvSpPr>
          <p:cNvPr id="21" name="TextBox 20">
            <a:extLst>
              <a:ext uri="{FF2B5EF4-FFF2-40B4-BE49-F238E27FC236}">
                <a16:creationId xmlns:a16="http://schemas.microsoft.com/office/drawing/2014/main" id="{DF758FF2-F079-060A-ED04-18152DB86C44}"/>
              </a:ext>
            </a:extLst>
          </p:cNvPr>
          <p:cNvSpPr txBox="1"/>
          <p:nvPr/>
        </p:nvSpPr>
        <p:spPr>
          <a:xfrm>
            <a:off x="1273085" y="5260428"/>
            <a:ext cx="178936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Calibri" panose="020F0502020204030204"/>
                <a:ea typeface="+mn-ea"/>
                <a:cs typeface="+mn-cs"/>
              </a:rPr>
              <a:t>Point of Total Assumption</a:t>
            </a:r>
          </a:p>
        </p:txBody>
      </p:sp>
      <p:sp>
        <p:nvSpPr>
          <p:cNvPr id="22" name="TextBox 21">
            <a:extLst>
              <a:ext uri="{FF2B5EF4-FFF2-40B4-BE49-F238E27FC236}">
                <a16:creationId xmlns:a16="http://schemas.microsoft.com/office/drawing/2014/main" id="{A32C4EF4-052D-F3A3-DC52-7AA8B2F02137}"/>
              </a:ext>
            </a:extLst>
          </p:cNvPr>
          <p:cNvSpPr txBox="1"/>
          <p:nvPr/>
        </p:nvSpPr>
        <p:spPr>
          <a:xfrm>
            <a:off x="9802195" y="5347584"/>
            <a:ext cx="17893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srgbClr val="C00000"/>
                </a:solidFill>
                <a:effectLst/>
                <a:uLnTx/>
                <a:uFillTx/>
                <a:latin typeface="Calibri" panose="020F0502020204030204"/>
                <a:ea typeface="+mn-ea"/>
                <a:cs typeface="+mn-cs"/>
              </a:rPr>
              <a:t>TC: Target Cost</a:t>
            </a:r>
          </a:p>
        </p:txBody>
      </p:sp>
    </p:spTree>
    <p:extLst>
      <p:ext uri="{BB962C8B-B14F-4D97-AF65-F5344CB8AC3E}">
        <p14:creationId xmlns:p14="http://schemas.microsoft.com/office/powerpoint/2010/main" val="2841658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3063E99E551347867633B15D475DA1" ma:contentTypeVersion="13" ma:contentTypeDescription="Create a new document." ma:contentTypeScope="" ma:versionID="ac4bdb2aba88f8f6de3a71d37ef3a359">
  <xsd:schema xmlns:xsd="http://www.w3.org/2001/XMLSchema" xmlns:xs="http://www.w3.org/2001/XMLSchema" xmlns:p="http://schemas.microsoft.com/office/2006/metadata/properties" xmlns:ns3="3060392d-8fb2-4d85-9965-3c8fa50df22e" xmlns:ns4="9692ece7-953c-4a59-8949-50555a767962" targetNamespace="http://schemas.microsoft.com/office/2006/metadata/properties" ma:root="true" ma:fieldsID="d3e2f112b6c6b79b9116b24c2029fdda" ns3:_="" ns4:_="">
    <xsd:import namespace="3060392d-8fb2-4d85-9965-3c8fa50df22e"/>
    <xsd:import namespace="9692ece7-953c-4a59-8949-50555a76796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60392d-8fb2-4d85-9965-3c8fa50df2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92ece7-953c-4a59-8949-50555a76796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FE2035-4F60-45D6-A2FE-D3690B98274E}">
  <ds:schemaRefs>
    <ds:schemaRef ds:uri="3060392d-8fb2-4d85-9965-3c8fa50df22e"/>
    <ds:schemaRef ds:uri="9692ece7-953c-4a59-8949-50555a76796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2716E90-B730-4AAC-A450-13ED37B25A0A}">
  <ds:schemaRefs>
    <ds:schemaRef ds:uri="3060392d-8fb2-4d85-9965-3c8fa50df22e"/>
    <ds:schemaRef ds:uri="9692ece7-953c-4a59-8949-50555a7679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704C7FF-8EDD-44F6-9CCE-0A185CC75A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0</Notes>
  <HiddenSlides>0</HiddenSlides>
  <ScaleCrop>false</ScaleCrop>
  <HeadingPairs>
    <vt:vector size="4" baseType="variant">
      <vt:variant>
        <vt:lpstr>Theme</vt:lpstr>
      </vt:variant>
      <vt:variant>
        <vt:i4>2</vt:i4>
      </vt:variant>
      <vt:variant>
        <vt:lpstr>Slide Titles</vt:lpstr>
      </vt:variant>
      <vt:variant>
        <vt:i4>27</vt:i4>
      </vt:variant>
    </vt:vector>
  </HeadingPairs>
  <TitlesOfParts>
    <vt:vector size="29" baseType="lpstr">
      <vt:lpstr>Office Theme</vt:lpstr>
      <vt:lpstr>Frame</vt:lpstr>
      <vt:lpstr>Ist645: Module 12</vt:lpstr>
      <vt:lpstr>The Importance of Project Procurement</vt:lpstr>
      <vt:lpstr>How does outsourcing help?</vt:lpstr>
      <vt:lpstr>How does outsourcing help?</vt:lpstr>
      <vt:lpstr>Processes in Project Procurement Management</vt:lpstr>
      <vt:lpstr>Planning Procurement Management</vt:lpstr>
      <vt:lpstr>Types of Contracts Fixed or lump-sum, Cost Reimbursable, Time and Material</vt:lpstr>
      <vt:lpstr>Types of Contracts Fixed or lump-sum, Cost Reimbursable, Time and Material</vt:lpstr>
      <vt:lpstr>Types of Contracts Fixed or lump-sum, Cost Reimbursable, Time and Material</vt:lpstr>
      <vt:lpstr>Types of Contracts Fixed or lump-sum, Cost Reimbursable, Time and Material</vt:lpstr>
      <vt:lpstr>PowerPoint Presentation</vt:lpstr>
      <vt:lpstr>Types of Contracts Fixed or lump-sum, Cost Reimbursable, Time and Material</vt:lpstr>
      <vt:lpstr>Types of Contracts Fixed or lump-sum, Cost Reimbursable, Time and Material</vt:lpstr>
      <vt:lpstr>Contract Types vs Risks</vt:lpstr>
      <vt:lpstr>Tools and Techniques for Planning Procurement Management</vt:lpstr>
      <vt:lpstr>Procurement Management Plan</vt:lpstr>
      <vt:lpstr>Statement of Work</vt:lpstr>
      <vt:lpstr>PowerPoint Presentation</vt:lpstr>
      <vt:lpstr>Procurement or Bid Documents</vt:lpstr>
      <vt:lpstr>Examples from a Real RFP</vt:lpstr>
      <vt:lpstr>PowerPoint Presentation</vt:lpstr>
      <vt:lpstr>PowerPoint Presentation</vt:lpstr>
      <vt:lpstr>PowerPoint Presentation</vt:lpstr>
      <vt:lpstr>Using Software to Assist in Project Procurement Management</vt:lpstr>
      <vt:lpstr>Using Software to Assist in Project Procurement Management</vt:lpstr>
      <vt:lpstr>Considerations for Agile/Adaptive Environments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645: Module 12</dc:title>
  <dc:creator>Prajakta Suresh Mane</dc:creator>
  <cp:revision>30</cp:revision>
  <dcterms:created xsi:type="dcterms:W3CDTF">2022-11-07T18:14:54Z</dcterms:created>
  <dcterms:modified xsi:type="dcterms:W3CDTF">2022-11-08T17:07:03Z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0x010100773063E99E551347867633B15D475DA1</vt:lpwstr>
  </property>
</Properties>
</file>